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1"/>
  </p:sldMasterIdLst>
  <p:sldIdLst>
    <p:sldId id="256" r:id="rId2"/>
    <p:sldId id="258" r:id="rId3"/>
    <p:sldId id="271" r:id="rId4"/>
    <p:sldId id="260" r:id="rId5"/>
    <p:sldId id="261" r:id="rId6"/>
    <p:sldId id="262" r:id="rId7"/>
    <p:sldId id="263" r:id="rId8"/>
    <p:sldId id="281" r:id="rId9"/>
    <p:sldId id="267" r:id="rId10"/>
    <p:sldId id="268" r:id="rId11"/>
    <p:sldId id="272" r:id="rId12"/>
    <p:sldId id="266" r:id="rId13"/>
    <p:sldId id="269" r:id="rId14"/>
    <p:sldId id="273" r:id="rId15"/>
    <p:sldId id="277" r:id="rId16"/>
    <p:sldId id="278" r:id="rId17"/>
    <p:sldId id="276" r:id="rId18"/>
    <p:sldId id="274" r:id="rId19"/>
    <p:sldId id="280"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65109-8C0B-47AE-97F6-DA8454AB401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02B6A42-888E-4283-9B76-CE880B1DF4AF}">
      <dgm:prSet phldrT="[Text]"/>
      <dgm:spPr/>
      <dgm:t>
        <a:bodyPr/>
        <a:lstStyle/>
        <a:p>
          <a:pPr algn="just"/>
          <a:r>
            <a:rPr lang="en-US"/>
            <a:t>                   ESP 32</a:t>
          </a:r>
        </a:p>
      </dgm:t>
    </dgm:pt>
    <dgm:pt modelId="{64840731-0738-473F-AADF-08233938C1BC}" type="parTrans" cxnId="{8226A3C3-06E6-4A33-87FA-C3A54690A246}">
      <dgm:prSet/>
      <dgm:spPr/>
      <dgm:t>
        <a:bodyPr/>
        <a:lstStyle/>
        <a:p>
          <a:endParaRPr lang="en-US"/>
        </a:p>
      </dgm:t>
    </dgm:pt>
    <dgm:pt modelId="{2D3FF322-5852-4B55-A554-302AD4079A24}" type="sibTrans" cxnId="{8226A3C3-06E6-4A33-87FA-C3A54690A246}">
      <dgm:prSet/>
      <dgm:spPr/>
      <dgm:t>
        <a:bodyPr/>
        <a:lstStyle/>
        <a:p>
          <a:endParaRPr lang="en-US"/>
        </a:p>
      </dgm:t>
    </dgm:pt>
    <dgm:pt modelId="{62BCA090-E9AD-4215-A9FD-61E429C0BE76}">
      <dgm:prSet phldrT="[Text]"/>
      <dgm:spPr/>
      <dgm:t>
        <a:bodyPr/>
        <a:lstStyle/>
        <a:p>
          <a:pPr algn="just"/>
          <a:r>
            <a:rPr lang="en-US" dirty="0"/>
            <a:t>    Android Mobile App</a:t>
          </a:r>
        </a:p>
      </dgm:t>
    </dgm:pt>
    <dgm:pt modelId="{3D712C26-A2FC-468C-8D8D-4B59357E81D7}" type="parTrans" cxnId="{0FB3BD47-DC58-47CA-B7C8-FB2E53AA3077}">
      <dgm:prSet/>
      <dgm:spPr/>
      <dgm:t>
        <a:bodyPr/>
        <a:lstStyle/>
        <a:p>
          <a:endParaRPr lang="en-US"/>
        </a:p>
      </dgm:t>
    </dgm:pt>
    <dgm:pt modelId="{C9166188-A0E7-41AD-8555-95185813CD76}" type="sibTrans" cxnId="{0FB3BD47-DC58-47CA-B7C8-FB2E53AA3077}">
      <dgm:prSet/>
      <dgm:spPr/>
      <dgm:t>
        <a:bodyPr/>
        <a:lstStyle/>
        <a:p>
          <a:endParaRPr lang="en-US"/>
        </a:p>
      </dgm:t>
    </dgm:pt>
    <dgm:pt modelId="{193C30B6-005C-4CA5-B673-97697F7F6D07}">
      <dgm:prSet phldrT="[Text]"/>
      <dgm:spPr/>
      <dgm:t>
        <a:bodyPr/>
        <a:lstStyle/>
        <a:p>
          <a:pPr algn="just"/>
          <a:r>
            <a:rPr lang="en-US"/>
            <a:t>             4 Motors of chassis</a:t>
          </a:r>
        </a:p>
      </dgm:t>
    </dgm:pt>
    <dgm:pt modelId="{DFF79F21-BD02-4073-8DE5-26AB3A0CEDFE}" type="sibTrans" cxnId="{01341181-4317-47F0-AAF7-EC9C42CB53FC}">
      <dgm:prSet/>
      <dgm:spPr/>
      <dgm:t>
        <a:bodyPr/>
        <a:lstStyle/>
        <a:p>
          <a:endParaRPr lang="en-US"/>
        </a:p>
      </dgm:t>
    </dgm:pt>
    <dgm:pt modelId="{E5FECE59-0D09-4237-9793-B1F038274616}" type="parTrans" cxnId="{01341181-4317-47F0-AAF7-EC9C42CB53FC}">
      <dgm:prSet/>
      <dgm:spPr/>
      <dgm:t>
        <a:bodyPr/>
        <a:lstStyle/>
        <a:p>
          <a:endParaRPr lang="en-US"/>
        </a:p>
      </dgm:t>
    </dgm:pt>
    <dgm:pt modelId="{7FD8BBB9-FD9D-4BE3-85D6-9532FEB01D67}" type="pres">
      <dgm:prSet presAssocID="{F2A65109-8C0B-47AE-97F6-DA8454AB4013}" presName="outerComposite" presStyleCnt="0">
        <dgm:presLayoutVars>
          <dgm:chMax val="5"/>
          <dgm:dir/>
          <dgm:resizeHandles val="exact"/>
        </dgm:presLayoutVars>
      </dgm:prSet>
      <dgm:spPr/>
    </dgm:pt>
    <dgm:pt modelId="{A7AAE604-B5C8-4C11-888F-6A2BF835D76C}" type="pres">
      <dgm:prSet presAssocID="{F2A65109-8C0B-47AE-97F6-DA8454AB4013}" presName="dummyMaxCanvas" presStyleCnt="0">
        <dgm:presLayoutVars/>
      </dgm:prSet>
      <dgm:spPr/>
    </dgm:pt>
    <dgm:pt modelId="{C5C11302-7E30-4C1D-9235-D1C1FC077170}" type="pres">
      <dgm:prSet presAssocID="{F2A65109-8C0B-47AE-97F6-DA8454AB4013}" presName="ThreeNodes_1" presStyleLbl="node1" presStyleIdx="0" presStyleCnt="3">
        <dgm:presLayoutVars>
          <dgm:bulletEnabled val="1"/>
        </dgm:presLayoutVars>
      </dgm:prSet>
      <dgm:spPr/>
    </dgm:pt>
    <dgm:pt modelId="{2AE8F23C-7366-45F8-A725-9D21CD2806ED}" type="pres">
      <dgm:prSet presAssocID="{F2A65109-8C0B-47AE-97F6-DA8454AB4013}" presName="ThreeNodes_2" presStyleLbl="node1" presStyleIdx="1" presStyleCnt="3">
        <dgm:presLayoutVars>
          <dgm:bulletEnabled val="1"/>
        </dgm:presLayoutVars>
      </dgm:prSet>
      <dgm:spPr/>
    </dgm:pt>
    <dgm:pt modelId="{4ABF9B44-612D-4E8F-ADC4-854BA1CCABDC}" type="pres">
      <dgm:prSet presAssocID="{F2A65109-8C0B-47AE-97F6-DA8454AB4013}" presName="ThreeNodes_3" presStyleLbl="node1" presStyleIdx="2" presStyleCnt="3">
        <dgm:presLayoutVars>
          <dgm:bulletEnabled val="1"/>
        </dgm:presLayoutVars>
      </dgm:prSet>
      <dgm:spPr/>
    </dgm:pt>
    <dgm:pt modelId="{71044C66-6E97-4568-B0A5-81BAFE9A5309}" type="pres">
      <dgm:prSet presAssocID="{F2A65109-8C0B-47AE-97F6-DA8454AB4013}" presName="ThreeConn_1-2" presStyleLbl="fgAccFollowNode1" presStyleIdx="0" presStyleCnt="2">
        <dgm:presLayoutVars>
          <dgm:bulletEnabled val="1"/>
        </dgm:presLayoutVars>
      </dgm:prSet>
      <dgm:spPr/>
    </dgm:pt>
    <dgm:pt modelId="{C94B9F60-1388-4226-B3DA-52A39732D233}" type="pres">
      <dgm:prSet presAssocID="{F2A65109-8C0B-47AE-97F6-DA8454AB4013}" presName="ThreeConn_2-3" presStyleLbl="fgAccFollowNode1" presStyleIdx="1" presStyleCnt="2">
        <dgm:presLayoutVars>
          <dgm:bulletEnabled val="1"/>
        </dgm:presLayoutVars>
      </dgm:prSet>
      <dgm:spPr/>
    </dgm:pt>
    <dgm:pt modelId="{F7A0F7BC-E810-4BD5-BE2E-E816BF5B0782}" type="pres">
      <dgm:prSet presAssocID="{F2A65109-8C0B-47AE-97F6-DA8454AB4013}" presName="ThreeNodes_1_text" presStyleLbl="node1" presStyleIdx="2" presStyleCnt="3">
        <dgm:presLayoutVars>
          <dgm:bulletEnabled val="1"/>
        </dgm:presLayoutVars>
      </dgm:prSet>
      <dgm:spPr/>
    </dgm:pt>
    <dgm:pt modelId="{16AB9742-0DD0-463A-9EBA-C5DBD6F233C8}" type="pres">
      <dgm:prSet presAssocID="{F2A65109-8C0B-47AE-97F6-DA8454AB4013}" presName="ThreeNodes_2_text" presStyleLbl="node1" presStyleIdx="2" presStyleCnt="3">
        <dgm:presLayoutVars>
          <dgm:bulletEnabled val="1"/>
        </dgm:presLayoutVars>
      </dgm:prSet>
      <dgm:spPr/>
    </dgm:pt>
    <dgm:pt modelId="{C4430D41-0260-400A-94D8-F30844ADCE5F}" type="pres">
      <dgm:prSet presAssocID="{F2A65109-8C0B-47AE-97F6-DA8454AB4013}" presName="ThreeNodes_3_text" presStyleLbl="node1" presStyleIdx="2" presStyleCnt="3">
        <dgm:presLayoutVars>
          <dgm:bulletEnabled val="1"/>
        </dgm:presLayoutVars>
      </dgm:prSet>
      <dgm:spPr/>
    </dgm:pt>
  </dgm:ptLst>
  <dgm:cxnLst>
    <dgm:cxn modelId="{8396BA09-90FC-4F92-BBEB-5DB5A8A3B614}" type="presOf" srcId="{DFF79F21-BD02-4073-8DE5-26AB3A0CEDFE}" destId="{71044C66-6E97-4568-B0A5-81BAFE9A5309}" srcOrd="0" destOrd="0" presId="urn:microsoft.com/office/officeart/2005/8/layout/vProcess5"/>
    <dgm:cxn modelId="{291B5A1A-517C-4B14-BA41-D24D8D90F1D0}" type="presOf" srcId="{193C30B6-005C-4CA5-B673-97697F7F6D07}" destId="{F7A0F7BC-E810-4BD5-BE2E-E816BF5B0782}" srcOrd="1" destOrd="0" presId="urn:microsoft.com/office/officeart/2005/8/layout/vProcess5"/>
    <dgm:cxn modelId="{3DB40526-B2A7-46D2-B6F2-2E99F05AAC00}" type="presOf" srcId="{2D3FF322-5852-4B55-A554-302AD4079A24}" destId="{C94B9F60-1388-4226-B3DA-52A39732D233}" srcOrd="0" destOrd="0" presId="urn:microsoft.com/office/officeart/2005/8/layout/vProcess5"/>
    <dgm:cxn modelId="{0CEC7829-B849-4EB2-9B51-027AD3EA1749}" type="presOf" srcId="{62BCA090-E9AD-4215-A9FD-61E429C0BE76}" destId="{C4430D41-0260-400A-94D8-F30844ADCE5F}" srcOrd="1" destOrd="0" presId="urn:microsoft.com/office/officeart/2005/8/layout/vProcess5"/>
    <dgm:cxn modelId="{9F329167-74E9-47B3-8602-F2228D9AF147}" type="presOf" srcId="{193C30B6-005C-4CA5-B673-97697F7F6D07}" destId="{C5C11302-7E30-4C1D-9235-D1C1FC077170}" srcOrd="0" destOrd="0" presId="urn:microsoft.com/office/officeart/2005/8/layout/vProcess5"/>
    <dgm:cxn modelId="{0FB3BD47-DC58-47CA-B7C8-FB2E53AA3077}" srcId="{F2A65109-8C0B-47AE-97F6-DA8454AB4013}" destId="{62BCA090-E9AD-4215-A9FD-61E429C0BE76}" srcOrd="2" destOrd="0" parTransId="{3D712C26-A2FC-468C-8D8D-4B59357E81D7}" sibTransId="{C9166188-A0E7-41AD-8555-95185813CD76}"/>
    <dgm:cxn modelId="{01341181-4317-47F0-AAF7-EC9C42CB53FC}" srcId="{F2A65109-8C0B-47AE-97F6-DA8454AB4013}" destId="{193C30B6-005C-4CA5-B673-97697F7F6D07}" srcOrd="0" destOrd="0" parTransId="{E5FECE59-0D09-4237-9793-B1F038274616}" sibTransId="{DFF79F21-BD02-4073-8DE5-26AB3A0CEDFE}"/>
    <dgm:cxn modelId="{2D098184-B228-40E4-989B-B91569B0B698}" type="presOf" srcId="{102B6A42-888E-4283-9B76-CE880B1DF4AF}" destId="{16AB9742-0DD0-463A-9EBA-C5DBD6F233C8}" srcOrd="1" destOrd="0" presId="urn:microsoft.com/office/officeart/2005/8/layout/vProcess5"/>
    <dgm:cxn modelId="{30C0DE97-C2D5-4A19-ACD0-2AFBF53BEA7D}" type="presOf" srcId="{62BCA090-E9AD-4215-A9FD-61E429C0BE76}" destId="{4ABF9B44-612D-4E8F-ADC4-854BA1CCABDC}" srcOrd="0" destOrd="0" presId="urn:microsoft.com/office/officeart/2005/8/layout/vProcess5"/>
    <dgm:cxn modelId="{8226A3C3-06E6-4A33-87FA-C3A54690A246}" srcId="{F2A65109-8C0B-47AE-97F6-DA8454AB4013}" destId="{102B6A42-888E-4283-9B76-CE880B1DF4AF}" srcOrd="1" destOrd="0" parTransId="{64840731-0738-473F-AADF-08233938C1BC}" sibTransId="{2D3FF322-5852-4B55-A554-302AD4079A24}"/>
    <dgm:cxn modelId="{02F6D3C7-1046-47B3-AD84-C880192AEAFC}" type="presOf" srcId="{102B6A42-888E-4283-9B76-CE880B1DF4AF}" destId="{2AE8F23C-7366-45F8-A725-9D21CD2806ED}" srcOrd="0" destOrd="0" presId="urn:microsoft.com/office/officeart/2005/8/layout/vProcess5"/>
    <dgm:cxn modelId="{B744A1EC-A690-49B2-91D6-3E4B6E8F67AE}" type="presOf" srcId="{F2A65109-8C0B-47AE-97F6-DA8454AB4013}" destId="{7FD8BBB9-FD9D-4BE3-85D6-9532FEB01D67}" srcOrd="0" destOrd="0" presId="urn:microsoft.com/office/officeart/2005/8/layout/vProcess5"/>
    <dgm:cxn modelId="{4187F647-89EE-409B-A16D-4F263C97AB8E}" type="presParOf" srcId="{7FD8BBB9-FD9D-4BE3-85D6-9532FEB01D67}" destId="{A7AAE604-B5C8-4C11-888F-6A2BF835D76C}" srcOrd="0" destOrd="0" presId="urn:microsoft.com/office/officeart/2005/8/layout/vProcess5"/>
    <dgm:cxn modelId="{DB5E44A9-83BC-4AAC-8DAA-177B0A1E71F8}" type="presParOf" srcId="{7FD8BBB9-FD9D-4BE3-85D6-9532FEB01D67}" destId="{C5C11302-7E30-4C1D-9235-D1C1FC077170}" srcOrd="1" destOrd="0" presId="urn:microsoft.com/office/officeart/2005/8/layout/vProcess5"/>
    <dgm:cxn modelId="{C0AE9527-FF2B-41E9-A3DA-2653ECED99E8}" type="presParOf" srcId="{7FD8BBB9-FD9D-4BE3-85D6-9532FEB01D67}" destId="{2AE8F23C-7366-45F8-A725-9D21CD2806ED}" srcOrd="2" destOrd="0" presId="urn:microsoft.com/office/officeart/2005/8/layout/vProcess5"/>
    <dgm:cxn modelId="{CBB82E90-7F71-452F-9F54-719738BC13D6}" type="presParOf" srcId="{7FD8BBB9-FD9D-4BE3-85D6-9532FEB01D67}" destId="{4ABF9B44-612D-4E8F-ADC4-854BA1CCABDC}" srcOrd="3" destOrd="0" presId="urn:microsoft.com/office/officeart/2005/8/layout/vProcess5"/>
    <dgm:cxn modelId="{B37468E5-2E0C-46CA-84A2-96B3DB608A25}" type="presParOf" srcId="{7FD8BBB9-FD9D-4BE3-85D6-9532FEB01D67}" destId="{71044C66-6E97-4568-B0A5-81BAFE9A5309}" srcOrd="4" destOrd="0" presId="urn:microsoft.com/office/officeart/2005/8/layout/vProcess5"/>
    <dgm:cxn modelId="{AD3E8EF4-D502-4F3D-83A6-759131CFF772}" type="presParOf" srcId="{7FD8BBB9-FD9D-4BE3-85D6-9532FEB01D67}" destId="{C94B9F60-1388-4226-B3DA-52A39732D233}" srcOrd="5" destOrd="0" presId="urn:microsoft.com/office/officeart/2005/8/layout/vProcess5"/>
    <dgm:cxn modelId="{A9277A42-0F9A-46FF-9F77-C68C652A66A4}" type="presParOf" srcId="{7FD8BBB9-FD9D-4BE3-85D6-9532FEB01D67}" destId="{F7A0F7BC-E810-4BD5-BE2E-E816BF5B0782}" srcOrd="6" destOrd="0" presId="urn:microsoft.com/office/officeart/2005/8/layout/vProcess5"/>
    <dgm:cxn modelId="{B206A328-01E7-4061-9703-787A431CA285}" type="presParOf" srcId="{7FD8BBB9-FD9D-4BE3-85D6-9532FEB01D67}" destId="{16AB9742-0DD0-463A-9EBA-C5DBD6F233C8}" srcOrd="7" destOrd="0" presId="urn:microsoft.com/office/officeart/2005/8/layout/vProcess5"/>
    <dgm:cxn modelId="{3BA07F06-14CC-46F7-BCE7-4230AF3CD0A4}" type="presParOf" srcId="{7FD8BBB9-FD9D-4BE3-85D6-9532FEB01D67}" destId="{C4430D41-0260-400A-94D8-F30844ADCE5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65109-8C0B-47AE-97F6-DA8454AB401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02B6A42-888E-4283-9B76-CE880B1DF4AF}">
      <dgm:prSet phldrT="[Text]"/>
      <dgm:spPr/>
      <dgm:t>
        <a:bodyPr/>
        <a:lstStyle/>
        <a:p>
          <a:pPr algn="just"/>
          <a:r>
            <a:rPr lang="en-US"/>
            <a:t>                   ESP 32</a:t>
          </a:r>
        </a:p>
      </dgm:t>
    </dgm:pt>
    <dgm:pt modelId="{64840731-0738-473F-AADF-08233938C1BC}" type="parTrans" cxnId="{8226A3C3-06E6-4A33-87FA-C3A54690A246}">
      <dgm:prSet/>
      <dgm:spPr/>
      <dgm:t>
        <a:bodyPr/>
        <a:lstStyle/>
        <a:p>
          <a:endParaRPr lang="en-US"/>
        </a:p>
      </dgm:t>
    </dgm:pt>
    <dgm:pt modelId="{2D3FF322-5852-4B55-A554-302AD4079A24}" type="sibTrans" cxnId="{8226A3C3-06E6-4A33-87FA-C3A54690A246}">
      <dgm:prSet/>
      <dgm:spPr/>
      <dgm:t>
        <a:bodyPr/>
        <a:lstStyle/>
        <a:p>
          <a:endParaRPr lang="en-US"/>
        </a:p>
      </dgm:t>
    </dgm:pt>
    <dgm:pt modelId="{62BCA090-E9AD-4215-A9FD-61E429C0BE76}">
      <dgm:prSet phldrT="[Text]"/>
      <dgm:spPr/>
      <dgm:t>
        <a:bodyPr/>
        <a:lstStyle/>
        <a:p>
          <a:pPr algn="just"/>
          <a:r>
            <a:rPr lang="en-US" dirty="0"/>
            <a:t>    Android Mobile App</a:t>
          </a:r>
        </a:p>
      </dgm:t>
    </dgm:pt>
    <dgm:pt modelId="{3D712C26-A2FC-468C-8D8D-4B59357E81D7}" type="parTrans" cxnId="{0FB3BD47-DC58-47CA-B7C8-FB2E53AA3077}">
      <dgm:prSet/>
      <dgm:spPr/>
      <dgm:t>
        <a:bodyPr/>
        <a:lstStyle/>
        <a:p>
          <a:endParaRPr lang="en-US"/>
        </a:p>
      </dgm:t>
    </dgm:pt>
    <dgm:pt modelId="{C9166188-A0E7-41AD-8555-95185813CD76}" type="sibTrans" cxnId="{0FB3BD47-DC58-47CA-B7C8-FB2E53AA3077}">
      <dgm:prSet/>
      <dgm:spPr/>
      <dgm:t>
        <a:bodyPr/>
        <a:lstStyle/>
        <a:p>
          <a:endParaRPr lang="en-US"/>
        </a:p>
      </dgm:t>
    </dgm:pt>
    <dgm:pt modelId="{193C30B6-005C-4CA5-B673-97697F7F6D07}">
      <dgm:prSet phldrT="[Text]"/>
      <dgm:spPr/>
      <dgm:t>
        <a:bodyPr/>
        <a:lstStyle/>
        <a:p>
          <a:pPr algn="just"/>
          <a:r>
            <a:rPr lang="en-US" dirty="0"/>
            <a:t>             4 Motors of Robot arm</a:t>
          </a:r>
        </a:p>
      </dgm:t>
    </dgm:pt>
    <dgm:pt modelId="{DFF79F21-BD02-4073-8DE5-26AB3A0CEDFE}" type="sibTrans" cxnId="{01341181-4317-47F0-AAF7-EC9C42CB53FC}">
      <dgm:prSet/>
      <dgm:spPr/>
      <dgm:t>
        <a:bodyPr/>
        <a:lstStyle/>
        <a:p>
          <a:endParaRPr lang="en-US"/>
        </a:p>
      </dgm:t>
    </dgm:pt>
    <dgm:pt modelId="{E5FECE59-0D09-4237-9793-B1F038274616}" type="parTrans" cxnId="{01341181-4317-47F0-AAF7-EC9C42CB53FC}">
      <dgm:prSet/>
      <dgm:spPr/>
      <dgm:t>
        <a:bodyPr/>
        <a:lstStyle/>
        <a:p>
          <a:endParaRPr lang="en-US"/>
        </a:p>
      </dgm:t>
    </dgm:pt>
    <dgm:pt modelId="{7FD8BBB9-FD9D-4BE3-85D6-9532FEB01D67}" type="pres">
      <dgm:prSet presAssocID="{F2A65109-8C0B-47AE-97F6-DA8454AB4013}" presName="outerComposite" presStyleCnt="0">
        <dgm:presLayoutVars>
          <dgm:chMax val="5"/>
          <dgm:dir/>
          <dgm:resizeHandles val="exact"/>
        </dgm:presLayoutVars>
      </dgm:prSet>
      <dgm:spPr/>
    </dgm:pt>
    <dgm:pt modelId="{A7AAE604-B5C8-4C11-888F-6A2BF835D76C}" type="pres">
      <dgm:prSet presAssocID="{F2A65109-8C0B-47AE-97F6-DA8454AB4013}" presName="dummyMaxCanvas" presStyleCnt="0">
        <dgm:presLayoutVars/>
      </dgm:prSet>
      <dgm:spPr/>
    </dgm:pt>
    <dgm:pt modelId="{C5C11302-7E30-4C1D-9235-D1C1FC077170}" type="pres">
      <dgm:prSet presAssocID="{F2A65109-8C0B-47AE-97F6-DA8454AB4013}" presName="ThreeNodes_1" presStyleLbl="node1" presStyleIdx="0" presStyleCnt="3">
        <dgm:presLayoutVars>
          <dgm:bulletEnabled val="1"/>
        </dgm:presLayoutVars>
      </dgm:prSet>
      <dgm:spPr/>
    </dgm:pt>
    <dgm:pt modelId="{2AE8F23C-7366-45F8-A725-9D21CD2806ED}" type="pres">
      <dgm:prSet presAssocID="{F2A65109-8C0B-47AE-97F6-DA8454AB4013}" presName="ThreeNodes_2" presStyleLbl="node1" presStyleIdx="1" presStyleCnt="3">
        <dgm:presLayoutVars>
          <dgm:bulletEnabled val="1"/>
        </dgm:presLayoutVars>
      </dgm:prSet>
      <dgm:spPr/>
    </dgm:pt>
    <dgm:pt modelId="{4ABF9B44-612D-4E8F-ADC4-854BA1CCABDC}" type="pres">
      <dgm:prSet presAssocID="{F2A65109-8C0B-47AE-97F6-DA8454AB4013}" presName="ThreeNodes_3" presStyleLbl="node1" presStyleIdx="2" presStyleCnt="3">
        <dgm:presLayoutVars>
          <dgm:bulletEnabled val="1"/>
        </dgm:presLayoutVars>
      </dgm:prSet>
      <dgm:spPr/>
    </dgm:pt>
    <dgm:pt modelId="{71044C66-6E97-4568-B0A5-81BAFE9A5309}" type="pres">
      <dgm:prSet presAssocID="{F2A65109-8C0B-47AE-97F6-DA8454AB4013}" presName="ThreeConn_1-2" presStyleLbl="fgAccFollowNode1" presStyleIdx="0" presStyleCnt="2">
        <dgm:presLayoutVars>
          <dgm:bulletEnabled val="1"/>
        </dgm:presLayoutVars>
      </dgm:prSet>
      <dgm:spPr/>
    </dgm:pt>
    <dgm:pt modelId="{C94B9F60-1388-4226-B3DA-52A39732D233}" type="pres">
      <dgm:prSet presAssocID="{F2A65109-8C0B-47AE-97F6-DA8454AB4013}" presName="ThreeConn_2-3" presStyleLbl="fgAccFollowNode1" presStyleIdx="1" presStyleCnt="2">
        <dgm:presLayoutVars>
          <dgm:bulletEnabled val="1"/>
        </dgm:presLayoutVars>
      </dgm:prSet>
      <dgm:spPr/>
    </dgm:pt>
    <dgm:pt modelId="{F7A0F7BC-E810-4BD5-BE2E-E816BF5B0782}" type="pres">
      <dgm:prSet presAssocID="{F2A65109-8C0B-47AE-97F6-DA8454AB4013}" presName="ThreeNodes_1_text" presStyleLbl="node1" presStyleIdx="2" presStyleCnt="3">
        <dgm:presLayoutVars>
          <dgm:bulletEnabled val="1"/>
        </dgm:presLayoutVars>
      </dgm:prSet>
      <dgm:spPr/>
    </dgm:pt>
    <dgm:pt modelId="{16AB9742-0DD0-463A-9EBA-C5DBD6F233C8}" type="pres">
      <dgm:prSet presAssocID="{F2A65109-8C0B-47AE-97F6-DA8454AB4013}" presName="ThreeNodes_2_text" presStyleLbl="node1" presStyleIdx="2" presStyleCnt="3">
        <dgm:presLayoutVars>
          <dgm:bulletEnabled val="1"/>
        </dgm:presLayoutVars>
      </dgm:prSet>
      <dgm:spPr/>
    </dgm:pt>
    <dgm:pt modelId="{C4430D41-0260-400A-94D8-F30844ADCE5F}" type="pres">
      <dgm:prSet presAssocID="{F2A65109-8C0B-47AE-97F6-DA8454AB4013}" presName="ThreeNodes_3_text" presStyleLbl="node1" presStyleIdx="2" presStyleCnt="3">
        <dgm:presLayoutVars>
          <dgm:bulletEnabled val="1"/>
        </dgm:presLayoutVars>
      </dgm:prSet>
      <dgm:spPr/>
    </dgm:pt>
  </dgm:ptLst>
  <dgm:cxnLst>
    <dgm:cxn modelId="{8396BA09-90FC-4F92-BBEB-5DB5A8A3B614}" type="presOf" srcId="{DFF79F21-BD02-4073-8DE5-26AB3A0CEDFE}" destId="{71044C66-6E97-4568-B0A5-81BAFE9A5309}" srcOrd="0" destOrd="0" presId="urn:microsoft.com/office/officeart/2005/8/layout/vProcess5"/>
    <dgm:cxn modelId="{291B5A1A-517C-4B14-BA41-D24D8D90F1D0}" type="presOf" srcId="{193C30B6-005C-4CA5-B673-97697F7F6D07}" destId="{F7A0F7BC-E810-4BD5-BE2E-E816BF5B0782}" srcOrd="1" destOrd="0" presId="urn:microsoft.com/office/officeart/2005/8/layout/vProcess5"/>
    <dgm:cxn modelId="{3DB40526-B2A7-46D2-B6F2-2E99F05AAC00}" type="presOf" srcId="{2D3FF322-5852-4B55-A554-302AD4079A24}" destId="{C94B9F60-1388-4226-B3DA-52A39732D233}" srcOrd="0" destOrd="0" presId="urn:microsoft.com/office/officeart/2005/8/layout/vProcess5"/>
    <dgm:cxn modelId="{0CEC7829-B849-4EB2-9B51-027AD3EA1749}" type="presOf" srcId="{62BCA090-E9AD-4215-A9FD-61E429C0BE76}" destId="{C4430D41-0260-400A-94D8-F30844ADCE5F}" srcOrd="1" destOrd="0" presId="urn:microsoft.com/office/officeart/2005/8/layout/vProcess5"/>
    <dgm:cxn modelId="{9F329167-74E9-47B3-8602-F2228D9AF147}" type="presOf" srcId="{193C30B6-005C-4CA5-B673-97697F7F6D07}" destId="{C5C11302-7E30-4C1D-9235-D1C1FC077170}" srcOrd="0" destOrd="0" presId="urn:microsoft.com/office/officeart/2005/8/layout/vProcess5"/>
    <dgm:cxn modelId="{0FB3BD47-DC58-47CA-B7C8-FB2E53AA3077}" srcId="{F2A65109-8C0B-47AE-97F6-DA8454AB4013}" destId="{62BCA090-E9AD-4215-A9FD-61E429C0BE76}" srcOrd="2" destOrd="0" parTransId="{3D712C26-A2FC-468C-8D8D-4B59357E81D7}" sibTransId="{C9166188-A0E7-41AD-8555-95185813CD76}"/>
    <dgm:cxn modelId="{01341181-4317-47F0-AAF7-EC9C42CB53FC}" srcId="{F2A65109-8C0B-47AE-97F6-DA8454AB4013}" destId="{193C30B6-005C-4CA5-B673-97697F7F6D07}" srcOrd="0" destOrd="0" parTransId="{E5FECE59-0D09-4237-9793-B1F038274616}" sibTransId="{DFF79F21-BD02-4073-8DE5-26AB3A0CEDFE}"/>
    <dgm:cxn modelId="{2D098184-B228-40E4-989B-B91569B0B698}" type="presOf" srcId="{102B6A42-888E-4283-9B76-CE880B1DF4AF}" destId="{16AB9742-0DD0-463A-9EBA-C5DBD6F233C8}" srcOrd="1" destOrd="0" presId="urn:microsoft.com/office/officeart/2005/8/layout/vProcess5"/>
    <dgm:cxn modelId="{30C0DE97-C2D5-4A19-ACD0-2AFBF53BEA7D}" type="presOf" srcId="{62BCA090-E9AD-4215-A9FD-61E429C0BE76}" destId="{4ABF9B44-612D-4E8F-ADC4-854BA1CCABDC}" srcOrd="0" destOrd="0" presId="urn:microsoft.com/office/officeart/2005/8/layout/vProcess5"/>
    <dgm:cxn modelId="{8226A3C3-06E6-4A33-87FA-C3A54690A246}" srcId="{F2A65109-8C0B-47AE-97F6-DA8454AB4013}" destId="{102B6A42-888E-4283-9B76-CE880B1DF4AF}" srcOrd="1" destOrd="0" parTransId="{64840731-0738-473F-AADF-08233938C1BC}" sibTransId="{2D3FF322-5852-4B55-A554-302AD4079A24}"/>
    <dgm:cxn modelId="{02F6D3C7-1046-47B3-AD84-C880192AEAFC}" type="presOf" srcId="{102B6A42-888E-4283-9B76-CE880B1DF4AF}" destId="{2AE8F23C-7366-45F8-A725-9D21CD2806ED}" srcOrd="0" destOrd="0" presId="urn:microsoft.com/office/officeart/2005/8/layout/vProcess5"/>
    <dgm:cxn modelId="{B744A1EC-A690-49B2-91D6-3E4B6E8F67AE}" type="presOf" srcId="{F2A65109-8C0B-47AE-97F6-DA8454AB4013}" destId="{7FD8BBB9-FD9D-4BE3-85D6-9532FEB01D67}" srcOrd="0" destOrd="0" presId="urn:microsoft.com/office/officeart/2005/8/layout/vProcess5"/>
    <dgm:cxn modelId="{4187F647-89EE-409B-A16D-4F263C97AB8E}" type="presParOf" srcId="{7FD8BBB9-FD9D-4BE3-85D6-9532FEB01D67}" destId="{A7AAE604-B5C8-4C11-888F-6A2BF835D76C}" srcOrd="0" destOrd="0" presId="urn:microsoft.com/office/officeart/2005/8/layout/vProcess5"/>
    <dgm:cxn modelId="{DB5E44A9-83BC-4AAC-8DAA-177B0A1E71F8}" type="presParOf" srcId="{7FD8BBB9-FD9D-4BE3-85D6-9532FEB01D67}" destId="{C5C11302-7E30-4C1D-9235-D1C1FC077170}" srcOrd="1" destOrd="0" presId="urn:microsoft.com/office/officeart/2005/8/layout/vProcess5"/>
    <dgm:cxn modelId="{C0AE9527-FF2B-41E9-A3DA-2653ECED99E8}" type="presParOf" srcId="{7FD8BBB9-FD9D-4BE3-85D6-9532FEB01D67}" destId="{2AE8F23C-7366-45F8-A725-9D21CD2806ED}" srcOrd="2" destOrd="0" presId="urn:microsoft.com/office/officeart/2005/8/layout/vProcess5"/>
    <dgm:cxn modelId="{CBB82E90-7F71-452F-9F54-719738BC13D6}" type="presParOf" srcId="{7FD8BBB9-FD9D-4BE3-85D6-9532FEB01D67}" destId="{4ABF9B44-612D-4E8F-ADC4-854BA1CCABDC}" srcOrd="3" destOrd="0" presId="urn:microsoft.com/office/officeart/2005/8/layout/vProcess5"/>
    <dgm:cxn modelId="{B37468E5-2E0C-46CA-84A2-96B3DB608A25}" type="presParOf" srcId="{7FD8BBB9-FD9D-4BE3-85D6-9532FEB01D67}" destId="{71044C66-6E97-4568-B0A5-81BAFE9A5309}" srcOrd="4" destOrd="0" presId="urn:microsoft.com/office/officeart/2005/8/layout/vProcess5"/>
    <dgm:cxn modelId="{AD3E8EF4-D502-4F3D-83A6-759131CFF772}" type="presParOf" srcId="{7FD8BBB9-FD9D-4BE3-85D6-9532FEB01D67}" destId="{C94B9F60-1388-4226-B3DA-52A39732D233}" srcOrd="5" destOrd="0" presId="urn:microsoft.com/office/officeart/2005/8/layout/vProcess5"/>
    <dgm:cxn modelId="{A9277A42-0F9A-46FF-9F77-C68C652A66A4}" type="presParOf" srcId="{7FD8BBB9-FD9D-4BE3-85D6-9532FEB01D67}" destId="{F7A0F7BC-E810-4BD5-BE2E-E816BF5B0782}" srcOrd="6" destOrd="0" presId="urn:microsoft.com/office/officeart/2005/8/layout/vProcess5"/>
    <dgm:cxn modelId="{B206A328-01E7-4061-9703-787A431CA285}" type="presParOf" srcId="{7FD8BBB9-FD9D-4BE3-85D6-9532FEB01D67}" destId="{16AB9742-0DD0-463A-9EBA-C5DBD6F233C8}" srcOrd="7" destOrd="0" presId="urn:microsoft.com/office/officeart/2005/8/layout/vProcess5"/>
    <dgm:cxn modelId="{3BA07F06-14CC-46F7-BCE7-4230AF3CD0A4}" type="presParOf" srcId="{7FD8BBB9-FD9D-4BE3-85D6-9532FEB01D67}" destId="{C4430D41-0260-400A-94D8-F30844ADCE5F}" srcOrd="8"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11302-7E30-4C1D-9235-D1C1FC077170}">
      <dsp:nvSpPr>
        <dsp:cNvPr id="0" name=""/>
        <dsp:cNvSpPr/>
      </dsp:nvSpPr>
      <dsp:spPr>
        <a:xfrm>
          <a:off x="0" y="0"/>
          <a:ext cx="5304392" cy="54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a:t>             4 Motors of chassis</a:t>
          </a:r>
        </a:p>
      </dsp:txBody>
      <dsp:txXfrm>
        <a:off x="16069" y="16069"/>
        <a:ext cx="4712367" cy="516502"/>
      </dsp:txXfrm>
    </dsp:sp>
    <dsp:sp modelId="{2AE8F23C-7366-45F8-A725-9D21CD2806ED}">
      <dsp:nvSpPr>
        <dsp:cNvPr id="0" name=""/>
        <dsp:cNvSpPr/>
      </dsp:nvSpPr>
      <dsp:spPr>
        <a:xfrm>
          <a:off x="468034" y="640079"/>
          <a:ext cx="5304392" cy="54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a:t>                   ESP 32</a:t>
          </a:r>
        </a:p>
      </dsp:txBody>
      <dsp:txXfrm>
        <a:off x="484103" y="656148"/>
        <a:ext cx="4447604" cy="516501"/>
      </dsp:txXfrm>
    </dsp:sp>
    <dsp:sp modelId="{4ABF9B44-612D-4E8F-ADC4-854BA1CCABDC}">
      <dsp:nvSpPr>
        <dsp:cNvPr id="0" name=""/>
        <dsp:cNvSpPr/>
      </dsp:nvSpPr>
      <dsp:spPr>
        <a:xfrm>
          <a:off x="936069" y="1280159"/>
          <a:ext cx="5304392" cy="54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t>    Android Mobile App</a:t>
          </a:r>
        </a:p>
      </dsp:txBody>
      <dsp:txXfrm>
        <a:off x="952138" y="1296228"/>
        <a:ext cx="4447604" cy="516502"/>
      </dsp:txXfrm>
    </dsp:sp>
    <dsp:sp modelId="{71044C66-6E97-4568-B0A5-81BAFE9A5309}">
      <dsp:nvSpPr>
        <dsp:cNvPr id="0" name=""/>
        <dsp:cNvSpPr/>
      </dsp:nvSpPr>
      <dsp:spPr>
        <a:xfrm>
          <a:off x="4947776" y="416051"/>
          <a:ext cx="356616" cy="35661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028015" y="416051"/>
        <a:ext cx="196138" cy="268354"/>
      </dsp:txXfrm>
    </dsp:sp>
    <dsp:sp modelId="{C94B9F60-1388-4226-B3DA-52A39732D233}">
      <dsp:nvSpPr>
        <dsp:cNvPr id="0" name=""/>
        <dsp:cNvSpPr/>
      </dsp:nvSpPr>
      <dsp:spPr>
        <a:xfrm>
          <a:off x="5415811" y="1052474"/>
          <a:ext cx="356616" cy="35661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496050" y="1052474"/>
        <a:ext cx="196138" cy="268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11302-7E30-4C1D-9235-D1C1FC077170}">
      <dsp:nvSpPr>
        <dsp:cNvPr id="0" name=""/>
        <dsp:cNvSpPr/>
      </dsp:nvSpPr>
      <dsp:spPr>
        <a:xfrm>
          <a:off x="0" y="0"/>
          <a:ext cx="5304392" cy="54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t>             4 Motors of Robot arm</a:t>
          </a:r>
        </a:p>
      </dsp:txBody>
      <dsp:txXfrm>
        <a:off x="16069" y="16069"/>
        <a:ext cx="4712367" cy="516502"/>
      </dsp:txXfrm>
    </dsp:sp>
    <dsp:sp modelId="{2AE8F23C-7366-45F8-A725-9D21CD2806ED}">
      <dsp:nvSpPr>
        <dsp:cNvPr id="0" name=""/>
        <dsp:cNvSpPr/>
      </dsp:nvSpPr>
      <dsp:spPr>
        <a:xfrm>
          <a:off x="468034" y="640079"/>
          <a:ext cx="5304392" cy="54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a:t>                   ESP 32</a:t>
          </a:r>
        </a:p>
      </dsp:txBody>
      <dsp:txXfrm>
        <a:off x="484103" y="656148"/>
        <a:ext cx="4447604" cy="516501"/>
      </dsp:txXfrm>
    </dsp:sp>
    <dsp:sp modelId="{4ABF9B44-612D-4E8F-ADC4-854BA1CCABDC}">
      <dsp:nvSpPr>
        <dsp:cNvPr id="0" name=""/>
        <dsp:cNvSpPr/>
      </dsp:nvSpPr>
      <dsp:spPr>
        <a:xfrm>
          <a:off x="936069" y="1280159"/>
          <a:ext cx="5304392" cy="54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t>    Android Mobile App</a:t>
          </a:r>
        </a:p>
      </dsp:txBody>
      <dsp:txXfrm>
        <a:off x="952138" y="1296228"/>
        <a:ext cx="4447604" cy="516502"/>
      </dsp:txXfrm>
    </dsp:sp>
    <dsp:sp modelId="{71044C66-6E97-4568-B0A5-81BAFE9A5309}">
      <dsp:nvSpPr>
        <dsp:cNvPr id="0" name=""/>
        <dsp:cNvSpPr/>
      </dsp:nvSpPr>
      <dsp:spPr>
        <a:xfrm>
          <a:off x="4947776" y="416051"/>
          <a:ext cx="356616" cy="35661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028015" y="416051"/>
        <a:ext cx="196138" cy="268354"/>
      </dsp:txXfrm>
    </dsp:sp>
    <dsp:sp modelId="{C94B9F60-1388-4226-B3DA-52A39732D233}">
      <dsp:nvSpPr>
        <dsp:cNvPr id="0" name=""/>
        <dsp:cNvSpPr/>
      </dsp:nvSpPr>
      <dsp:spPr>
        <a:xfrm>
          <a:off x="5415811" y="1052474"/>
          <a:ext cx="356616" cy="35661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496050" y="1052474"/>
        <a:ext cx="196138" cy="26835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12/12/2022</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633747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12/12/2022</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33530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12/12/2022</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99901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12/12/2022</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28739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12/12/2022</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00041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12/12/2022</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9163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12/12/2022</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26285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12/12/2022</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650247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12/12/2022</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94562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12/12/2022</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174011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12/12/2022</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765313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12/12/2022</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9290499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0" r:id="rId6"/>
    <p:sldLayoutId id="2147483776" r:id="rId7"/>
    <p:sldLayoutId id="2147483777" r:id="rId8"/>
    <p:sldLayoutId id="2147483778" r:id="rId9"/>
    <p:sldLayoutId id="2147483779" r:id="rId10"/>
    <p:sldLayoutId id="2147483781"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10.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mailto:adevkot2@cougarnet.uh.edu" TargetMode="External"/><Relationship Id="rId2" Type="http://schemas.openxmlformats.org/officeDocument/2006/relationships/hyperlink" Target="mailto:ajain42@cougarnet.uh.edu" TargetMode="External"/><Relationship Id="rId1" Type="http://schemas.openxmlformats.org/officeDocument/2006/relationships/slideLayout" Target="../slideLayouts/slideLayout6.xml"/><Relationship Id="rId5" Type="http://schemas.openxmlformats.org/officeDocument/2006/relationships/hyperlink" Target="mailto:svelpula@cougarnet.uh.edu" TargetMode="External"/><Relationship Id="rId4" Type="http://schemas.openxmlformats.org/officeDocument/2006/relationships/hyperlink" Target="mailto:iahsan@cougarnet.uh.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dirty="0"/>
          </a:p>
        </p:txBody>
      </p:sp>
      <p:sp useBgFill="1">
        <p:nvSpPr>
          <p:cNvPr id="22" name="Rectangle 2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7C923E-17D5-1280-5108-6744019AD6E4}"/>
              </a:ext>
            </a:extLst>
          </p:cNvPr>
          <p:cNvSpPr>
            <a:spLocks noGrp="1"/>
          </p:cNvSpPr>
          <p:nvPr>
            <p:ph type="ctrTitle"/>
          </p:nvPr>
        </p:nvSpPr>
        <p:spPr>
          <a:xfrm>
            <a:off x="1068497" y="1063256"/>
            <a:ext cx="5312254" cy="1540106"/>
          </a:xfrm>
        </p:spPr>
        <p:txBody>
          <a:bodyPr vert="horz" lIns="91440" tIns="45720" rIns="91440" bIns="45720" rtlCol="0" anchor="t">
            <a:normAutofit/>
          </a:bodyPr>
          <a:lstStyle/>
          <a:p>
            <a:r>
              <a:rPr lang="en-US" sz="3300" i="1" kern="1200" spc="100" baseline="0" dirty="0">
                <a:solidFill>
                  <a:schemeClr val="tx1">
                    <a:lumMod val="85000"/>
                    <a:lumOff val="15000"/>
                  </a:schemeClr>
                </a:solidFill>
                <a:effectLst/>
                <a:latin typeface="+mj-lt"/>
                <a:ea typeface="+mj-ea"/>
                <a:cs typeface="+mj-cs"/>
              </a:rPr>
              <a:t>Android Remote Controlled Vehicular Robotic Arm</a:t>
            </a:r>
            <a:endParaRPr lang="en-US" sz="3300" i="1" kern="1200" spc="100" baseline="0" dirty="0">
              <a:solidFill>
                <a:schemeClr val="tx1">
                  <a:lumMod val="85000"/>
                  <a:lumOff val="15000"/>
                </a:schemeClr>
              </a:solidFill>
              <a:latin typeface="+mj-lt"/>
              <a:ea typeface="+mj-ea"/>
              <a:cs typeface="+mj-cs"/>
            </a:endParaRPr>
          </a:p>
        </p:txBody>
      </p:sp>
      <p:cxnSp>
        <p:nvCxnSpPr>
          <p:cNvPr id="24" name="Straight Connector 2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B39F452E-74A2-B769-B0E3-A936A5AAD299}"/>
              </a:ext>
            </a:extLst>
          </p:cNvPr>
          <p:cNvSpPr>
            <a:spLocks noGrp="1"/>
          </p:cNvSpPr>
          <p:nvPr>
            <p:ph type="subTitle" idx="1"/>
          </p:nvPr>
        </p:nvSpPr>
        <p:spPr>
          <a:xfrm>
            <a:off x="1068497" y="2933390"/>
            <a:ext cx="5312254" cy="2861349"/>
          </a:xfrm>
        </p:spPr>
        <p:txBody>
          <a:bodyPr vert="horz" lIns="91440" tIns="45720" rIns="91440" bIns="45720" rtlCol="0">
            <a:normAutofit/>
          </a:bodyPr>
          <a:lstStyle/>
          <a:p>
            <a:pPr marL="182880" marR="0" indent="457200" algn="r">
              <a:lnSpc>
                <a:spcPct val="110000"/>
              </a:lnSpc>
            </a:pPr>
            <a:r>
              <a:rPr lang="en-US" b="1" dirty="0">
                <a:effectLst/>
              </a:rPr>
              <a:t>Team Members</a:t>
            </a:r>
            <a:endParaRPr lang="en-US" dirty="0">
              <a:effectLst/>
            </a:endParaRPr>
          </a:p>
          <a:p>
            <a:pPr marL="182880" marR="0" indent="457200" algn="r">
              <a:lnSpc>
                <a:spcPct val="110000"/>
              </a:lnSpc>
            </a:pPr>
            <a:r>
              <a:rPr lang="en-US" dirty="0">
                <a:effectLst/>
              </a:rPr>
              <a:t>Alan Devkota </a:t>
            </a:r>
          </a:p>
          <a:p>
            <a:pPr marL="182880" marR="0" indent="457200" algn="r">
              <a:lnSpc>
                <a:spcPct val="110000"/>
              </a:lnSpc>
            </a:pPr>
            <a:r>
              <a:rPr lang="en-US" dirty="0">
                <a:effectLst/>
              </a:rPr>
              <a:t>Adarsh Jain </a:t>
            </a:r>
          </a:p>
          <a:p>
            <a:pPr marL="182880" marR="0" algn="r">
              <a:lnSpc>
                <a:spcPct val="110000"/>
              </a:lnSpc>
            </a:pPr>
            <a:r>
              <a:rPr lang="en-US" dirty="0">
                <a:effectLst/>
              </a:rPr>
              <a:t>Swetha Velpula</a:t>
            </a:r>
          </a:p>
          <a:p>
            <a:pPr marL="182880" marR="0" algn="r">
              <a:lnSpc>
                <a:spcPct val="110000"/>
              </a:lnSpc>
            </a:pPr>
            <a:r>
              <a:rPr lang="en-US" dirty="0">
                <a:effectLst/>
              </a:rPr>
              <a:t>Isham Sarjil Ahsan</a:t>
            </a:r>
          </a:p>
          <a:p>
            <a:pPr marL="182880">
              <a:lnSpc>
                <a:spcPct val="110000"/>
              </a:lnSpc>
            </a:pPr>
            <a:endParaRPr lang="en-US" dirty="0"/>
          </a:p>
        </p:txBody>
      </p:sp>
      <p:pic>
        <p:nvPicPr>
          <p:cNvPr id="4" name="Picture 3" descr="3D rendering of a robotic arm with fingers half-curled and the index finger pointing out">
            <a:extLst>
              <a:ext uri="{FF2B5EF4-FFF2-40B4-BE49-F238E27FC236}">
                <a16:creationId xmlns:a16="http://schemas.microsoft.com/office/drawing/2014/main" id="{552200EE-BA36-73A9-1EE2-BF0E7812C612}"/>
              </a:ext>
            </a:extLst>
          </p:cNvPr>
          <p:cNvPicPr>
            <a:picLocks noChangeAspect="1"/>
          </p:cNvPicPr>
          <p:nvPr/>
        </p:nvPicPr>
        <p:blipFill rotWithShape="1">
          <a:blip r:embed="rId2"/>
          <a:srcRect l="12655" r="29551" b="-1"/>
          <a:stretch/>
        </p:blipFill>
        <p:spPr>
          <a:xfrm>
            <a:off x="6976934" y="10"/>
            <a:ext cx="5215066"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4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303232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5F42FCF-53EE-9002-0390-03C635CABDD7}"/>
              </a:ext>
            </a:extLst>
          </p:cNvPr>
          <p:cNvSpPr>
            <a:spLocks noGrp="1"/>
          </p:cNvSpPr>
          <p:nvPr>
            <p:ph type="title"/>
          </p:nvPr>
        </p:nvSpPr>
        <p:spPr>
          <a:xfrm>
            <a:off x="1068497" y="1063256"/>
            <a:ext cx="5312254" cy="1540106"/>
          </a:xfrm>
        </p:spPr>
        <p:txBody>
          <a:bodyPr vert="horz" lIns="91440" tIns="45720" rIns="91440" bIns="45720" rtlCol="0" anchor="t">
            <a:normAutofit/>
          </a:bodyPr>
          <a:lstStyle/>
          <a:p>
            <a:r>
              <a:rPr lang="en-US" sz="3200" i="0" kern="1200" spc="100" baseline="0" dirty="0">
                <a:solidFill>
                  <a:schemeClr val="tx1"/>
                </a:solidFill>
                <a:latin typeface="+mj-lt"/>
                <a:ea typeface="+mj-ea"/>
                <a:cs typeface="+mj-cs"/>
              </a:rPr>
              <a:t>Device Software Components: Arduino IDE</a:t>
            </a:r>
          </a:p>
        </p:txBody>
      </p:sp>
      <p:cxnSp>
        <p:nvCxnSpPr>
          <p:cNvPr id="14"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D73CBAC4-C4A0-CFE4-3897-94F95A566E57}"/>
              </a:ext>
            </a:extLst>
          </p:cNvPr>
          <p:cNvSpPr>
            <a:spLocks noGrp="1"/>
          </p:cNvSpPr>
          <p:nvPr>
            <p:ph sz="half" idx="1"/>
          </p:nvPr>
        </p:nvSpPr>
        <p:spPr>
          <a:xfrm>
            <a:off x="1068497" y="2933390"/>
            <a:ext cx="5312254" cy="2861349"/>
          </a:xfrm>
        </p:spPr>
        <p:txBody>
          <a:bodyPr vert="horz" lIns="91440" tIns="45720" rIns="91440" bIns="45720" rtlCol="0">
            <a:normAutofit/>
          </a:bodyPr>
          <a:lstStyle/>
          <a:p>
            <a:r>
              <a:rPr lang="en-US" dirty="0"/>
              <a:t>Used to operate the ESP32 with the vehicular robotic arm.</a:t>
            </a:r>
          </a:p>
        </p:txBody>
      </p:sp>
      <p:sp>
        <p:nvSpPr>
          <p:cNvPr id="16"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31065623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9" name="Straight Connector 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60AA5DFF-F391-4D1C-B76E-4E130B8C9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70BDE2-3A2A-4B48-9B39-C9C6FBB0A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387EF5-4E4B-A674-C4DE-442E9DEEA608}"/>
              </a:ext>
            </a:extLst>
          </p:cNvPr>
          <p:cNvSpPr>
            <a:spLocks noGrp="1"/>
          </p:cNvSpPr>
          <p:nvPr>
            <p:ph type="title"/>
          </p:nvPr>
        </p:nvSpPr>
        <p:spPr>
          <a:xfrm>
            <a:off x="1078992" y="1064526"/>
            <a:ext cx="9601200" cy="3200400"/>
          </a:xfrm>
        </p:spPr>
        <p:txBody>
          <a:bodyPr vert="horz" lIns="91440" tIns="45720" rIns="91440" bIns="45720" rtlCol="0" anchor="b">
            <a:normAutofit/>
          </a:bodyPr>
          <a:lstStyle/>
          <a:p>
            <a:r>
              <a:rPr lang="en-US" sz="7200" i="0" dirty="0">
                <a:solidFill>
                  <a:schemeClr val="bg1">
                    <a:lumMod val="85000"/>
                    <a:lumOff val="15000"/>
                  </a:schemeClr>
                </a:solidFill>
                <a:latin typeface="Times New Roman" panose="02020603050405020304" pitchFamily="18" charset="0"/>
                <a:cs typeface="Times New Roman" panose="02020603050405020304" pitchFamily="18" charset="0"/>
              </a:rPr>
              <a:t>Section 2: Methodology</a:t>
            </a:r>
          </a:p>
        </p:txBody>
      </p:sp>
      <p:sp>
        <p:nvSpPr>
          <p:cNvPr id="15" name="Freeform 6">
            <a:extLst>
              <a:ext uri="{FF2B5EF4-FFF2-40B4-BE49-F238E27FC236}">
                <a16:creationId xmlns:a16="http://schemas.microsoft.com/office/drawing/2014/main" id="{591326CA-698F-4F50-A3B5-4A709B6A1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29384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DD8FEB-D82D-7AAA-0DE3-A3A4DA032748}"/>
              </a:ext>
            </a:extLst>
          </p:cNvPr>
          <p:cNvSpPr>
            <a:spLocks noGrp="1"/>
          </p:cNvSpPr>
          <p:nvPr>
            <p:ph type="body" idx="1"/>
          </p:nvPr>
        </p:nvSpPr>
        <p:spPr/>
        <p:txBody>
          <a:bodyPr/>
          <a:lstStyle/>
          <a:p>
            <a:r>
              <a:rPr lang="en-IN" sz="1800" i="0" dirty="0">
                <a:solidFill>
                  <a:srgbClr val="000000"/>
                </a:solidFill>
                <a:effectLst/>
                <a:latin typeface="Times New Roman" panose="02020603050405020304" pitchFamily="18" charset="0"/>
                <a:ea typeface="Arial" panose="020B0604020202020204" pitchFamily="34" charset="0"/>
              </a:rPr>
              <a:t>Block Diagram of chassis</a:t>
            </a:r>
            <a:endParaRPr lang="en-IN" i="0" dirty="0"/>
          </a:p>
        </p:txBody>
      </p:sp>
      <p:sp>
        <p:nvSpPr>
          <p:cNvPr id="4" name="Text Placeholder 3">
            <a:extLst>
              <a:ext uri="{FF2B5EF4-FFF2-40B4-BE49-F238E27FC236}">
                <a16:creationId xmlns:a16="http://schemas.microsoft.com/office/drawing/2014/main" id="{A99F52C4-03DE-8C86-3736-792A1FD387FD}"/>
              </a:ext>
            </a:extLst>
          </p:cNvPr>
          <p:cNvSpPr>
            <a:spLocks noGrp="1"/>
          </p:cNvSpPr>
          <p:nvPr>
            <p:ph type="body" sz="quarter" idx="3"/>
          </p:nvPr>
        </p:nvSpPr>
        <p:spPr/>
        <p:txBody>
          <a:bodyPr/>
          <a:lstStyle/>
          <a:p>
            <a:r>
              <a:rPr lang="en-IN" sz="1800" i="0" dirty="0">
                <a:solidFill>
                  <a:srgbClr val="000000"/>
                </a:solidFill>
                <a:effectLst/>
                <a:latin typeface="Times New Roman" panose="02020603050405020304" pitchFamily="18" charset="0"/>
                <a:ea typeface="Arial" panose="020B0604020202020204" pitchFamily="34" charset="0"/>
              </a:rPr>
              <a:t>Block Diagram of robotic arm</a:t>
            </a:r>
            <a:endParaRPr lang="en-IN" i="0" dirty="0"/>
          </a:p>
        </p:txBody>
      </p:sp>
      <p:sp>
        <p:nvSpPr>
          <p:cNvPr id="6" name="Title 5">
            <a:extLst>
              <a:ext uri="{FF2B5EF4-FFF2-40B4-BE49-F238E27FC236}">
                <a16:creationId xmlns:a16="http://schemas.microsoft.com/office/drawing/2014/main" id="{2B64A172-09AF-3E97-3F92-A6D995074454}"/>
              </a:ext>
            </a:extLst>
          </p:cNvPr>
          <p:cNvSpPr>
            <a:spLocks noGrp="1"/>
          </p:cNvSpPr>
          <p:nvPr>
            <p:ph type="title"/>
          </p:nvPr>
        </p:nvSpPr>
        <p:spPr/>
        <p:txBody>
          <a:bodyPr>
            <a:normAutofit/>
          </a:bodyPr>
          <a:lstStyle/>
          <a:p>
            <a:r>
              <a:rPr lang="en-US" sz="3200" i="0" dirty="0"/>
              <a:t>Methodology</a:t>
            </a:r>
            <a:endParaRPr lang="en-IN" sz="3200" i="0" dirty="0"/>
          </a:p>
        </p:txBody>
      </p:sp>
      <p:graphicFrame>
        <p:nvGraphicFramePr>
          <p:cNvPr id="7" name="Content Placeholder 6">
            <a:extLst>
              <a:ext uri="{FF2B5EF4-FFF2-40B4-BE49-F238E27FC236}">
                <a16:creationId xmlns:a16="http://schemas.microsoft.com/office/drawing/2014/main" id="{7847D124-7A4D-FA44-FA18-A9A321405720}"/>
              </a:ext>
            </a:extLst>
          </p:cNvPr>
          <p:cNvGraphicFramePr>
            <a:graphicFrameLocks noGrp="1"/>
          </p:cNvGraphicFramePr>
          <p:nvPr>
            <p:ph sz="half" idx="2"/>
            <p:extLst>
              <p:ext uri="{D42A27DB-BD31-4B8C-83A1-F6EECF244321}">
                <p14:modId xmlns:p14="http://schemas.microsoft.com/office/powerpoint/2010/main" val="998534512"/>
              </p:ext>
            </p:extLst>
          </p:nvPr>
        </p:nvGraphicFramePr>
        <p:xfrm>
          <a:off x="5189538" y="1377950"/>
          <a:ext cx="6240462"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descr="Diagram&#10;&#10;Description automatically generated">
            <a:extLst>
              <a:ext uri="{FF2B5EF4-FFF2-40B4-BE49-F238E27FC236}">
                <a16:creationId xmlns:a16="http://schemas.microsoft.com/office/drawing/2014/main" id="{D4DF76D5-9332-2C12-050D-6EB12D6796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048" y="1650768"/>
            <a:ext cx="3961173" cy="2697297"/>
          </a:xfrm>
          <a:prstGeom prst="rect">
            <a:avLst/>
          </a:prstGeom>
        </p:spPr>
      </p:pic>
      <p:graphicFrame>
        <p:nvGraphicFramePr>
          <p:cNvPr id="8" name="Content Placeholder 6">
            <a:extLst>
              <a:ext uri="{FF2B5EF4-FFF2-40B4-BE49-F238E27FC236}">
                <a16:creationId xmlns:a16="http://schemas.microsoft.com/office/drawing/2014/main" id="{733715ED-AFA1-3C4A-16D4-373B29CEDECD}"/>
              </a:ext>
            </a:extLst>
          </p:cNvPr>
          <p:cNvGraphicFramePr>
            <a:graphicFrameLocks/>
          </p:cNvGraphicFramePr>
          <p:nvPr>
            <p:extLst>
              <p:ext uri="{D42A27DB-BD31-4B8C-83A1-F6EECF244321}">
                <p14:modId xmlns:p14="http://schemas.microsoft.com/office/powerpoint/2010/main" val="1434009182"/>
              </p:ext>
            </p:extLst>
          </p:nvPr>
        </p:nvGraphicFramePr>
        <p:xfrm>
          <a:off x="5330490" y="4189575"/>
          <a:ext cx="6240462" cy="1828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Picture 10" descr="Diagram, schematic&#10;&#10;Description automatically generated">
            <a:extLst>
              <a:ext uri="{FF2B5EF4-FFF2-40B4-BE49-F238E27FC236}">
                <a16:creationId xmlns:a16="http://schemas.microsoft.com/office/drawing/2014/main" id="{E62D75A7-6030-BAD1-C4DC-11B714B506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049" y="4766828"/>
            <a:ext cx="3969240" cy="1506212"/>
          </a:xfrm>
          <a:prstGeom prst="rect">
            <a:avLst/>
          </a:prstGeom>
        </p:spPr>
      </p:pic>
    </p:spTree>
    <p:extLst>
      <p:ext uri="{BB962C8B-B14F-4D97-AF65-F5344CB8AC3E}">
        <p14:creationId xmlns:p14="http://schemas.microsoft.com/office/powerpoint/2010/main" val="3035635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82B58-4D6B-07BD-11EF-D0959BC15AEC}"/>
              </a:ext>
            </a:extLst>
          </p:cNvPr>
          <p:cNvSpPr txBox="1"/>
          <p:nvPr/>
        </p:nvSpPr>
        <p:spPr>
          <a:xfrm>
            <a:off x="2099388" y="802433"/>
            <a:ext cx="8444204"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Device Circuit Diagram</a:t>
            </a:r>
            <a:endParaRPr lang="en-IN" sz="3200" dirty="0">
              <a:latin typeface="Times New Roman" panose="02020603050405020304" pitchFamily="18" charset="0"/>
              <a:cs typeface="Times New Roman" panose="02020603050405020304" pitchFamily="18" charset="0"/>
            </a:endParaRPr>
          </a:p>
        </p:txBody>
      </p:sp>
      <p:pic>
        <p:nvPicPr>
          <p:cNvPr id="4" name="Picture 3" descr="A toy on a table&#10;&#10;Description automatically generated with low confidence">
            <a:extLst>
              <a:ext uri="{FF2B5EF4-FFF2-40B4-BE49-F238E27FC236}">
                <a16:creationId xmlns:a16="http://schemas.microsoft.com/office/drawing/2014/main" id="{261EE627-4143-DEA1-5367-332326980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 y="2028825"/>
            <a:ext cx="5254925" cy="2428875"/>
          </a:xfrm>
          <a:prstGeom prst="rect">
            <a:avLst/>
          </a:prstGeom>
        </p:spPr>
      </p:pic>
      <p:pic>
        <p:nvPicPr>
          <p:cNvPr id="6" name="Picture 5">
            <a:extLst>
              <a:ext uri="{FF2B5EF4-FFF2-40B4-BE49-F238E27FC236}">
                <a16:creationId xmlns:a16="http://schemas.microsoft.com/office/drawing/2014/main" id="{AB4D5BB7-492C-D0CA-B969-C767CA659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350" y="2023759"/>
            <a:ext cx="5254925" cy="2428876"/>
          </a:xfrm>
          <a:prstGeom prst="rect">
            <a:avLst/>
          </a:prstGeom>
        </p:spPr>
      </p:pic>
    </p:spTree>
    <p:extLst>
      <p:ext uri="{BB962C8B-B14F-4D97-AF65-F5344CB8AC3E}">
        <p14:creationId xmlns:p14="http://schemas.microsoft.com/office/powerpoint/2010/main" val="1799197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dirty="0"/>
          </a:p>
        </p:txBody>
      </p:sp>
      <p:cxnSp>
        <p:nvCxnSpPr>
          <p:cNvPr id="9" name="Straight Connector 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60AA5DFF-F391-4D1C-B76E-4E130B8C9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570BDE2-3A2A-4B48-9B39-C9C6FBB0A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7D9847-ADCF-44EE-B689-CB547400FE7E}"/>
              </a:ext>
            </a:extLst>
          </p:cNvPr>
          <p:cNvSpPr>
            <a:spLocks noGrp="1"/>
          </p:cNvSpPr>
          <p:nvPr>
            <p:ph type="title"/>
          </p:nvPr>
        </p:nvSpPr>
        <p:spPr>
          <a:xfrm>
            <a:off x="1078992" y="1064526"/>
            <a:ext cx="9601200" cy="3200400"/>
          </a:xfrm>
        </p:spPr>
        <p:txBody>
          <a:bodyPr vert="horz" lIns="91440" tIns="45720" rIns="91440" bIns="45720" rtlCol="0" anchor="b">
            <a:normAutofit/>
          </a:bodyPr>
          <a:lstStyle/>
          <a:p>
            <a:r>
              <a:rPr lang="en-US" sz="7200" i="0" dirty="0">
                <a:solidFill>
                  <a:schemeClr val="bg1">
                    <a:lumMod val="85000"/>
                    <a:lumOff val="15000"/>
                  </a:schemeClr>
                </a:solidFill>
                <a:latin typeface="Times New Roman" panose="02020603050405020304" pitchFamily="18" charset="0"/>
                <a:cs typeface="Times New Roman" panose="02020603050405020304" pitchFamily="18" charset="0"/>
              </a:rPr>
              <a:t>Section 3: Applications</a:t>
            </a:r>
            <a:endParaRPr lang="en-US" sz="7200" dirty="0">
              <a:solidFill>
                <a:schemeClr val="bg1">
                  <a:lumMod val="85000"/>
                  <a:lumOff val="15000"/>
                </a:schemeClr>
              </a:solidFill>
            </a:endParaRPr>
          </a:p>
        </p:txBody>
      </p:sp>
      <p:sp>
        <p:nvSpPr>
          <p:cNvPr id="15" name="Freeform 6">
            <a:extLst>
              <a:ext uri="{FF2B5EF4-FFF2-40B4-BE49-F238E27FC236}">
                <a16:creationId xmlns:a16="http://schemas.microsoft.com/office/drawing/2014/main" id="{591326CA-698F-4F50-A3B5-4A709B6A1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dirty="0"/>
          </a:p>
        </p:txBody>
      </p:sp>
    </p:spTree>
    <p:extLst>
      <p:ext uri="{BB962C8B-B14F-4D97-AF65-F5344CB8AC3E}">
        <p14:creationId xmlns:p14="http://schemas.microsoft.com/office/powerpoint/2010/main" val="400925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C7F0-9099-FA08-2BE2-BC025357279E}"/>
              </a:ext>
            </a:extLst>
          </p:cNvPr>
          <p:cNvSpPr>
            <a:spLocks noGrp="1"/>
          </p:cNvSpPr>
          <p:nvPr>
            <p:ph type="title"/>
          </p:nvPr>
        </p:nvSpPr>
        <p:spPr/>
        <p:txBody>
          <a:bodyPr>
            <a:noAutofit/>
          </a:bodyPr>
          <a:lstStyle/>
          <a:p>
            <a:pPr marR="0" lvl="0">
              <a:lnSpc>
                <a:spcPct val="107000"/>
              </a:lnSpc>
              <a:spcBef>
                <a:spcPts val="0"/>
              </a:spcBef>
              <a:spcAft>
                <a:spcPts val="0"/>
              </a:spcAft>
            </a:pPr>
            <a:r>
              <a:rPr lang="en-US" sz="1400" i="0" dirty="0">
                <a:effectLst/>
                <a:latin typeface="Times New Roman" panose="02020603050405020304" pitchFamily="18" charset="0"/>
                <a:ea typeface="Calibri" panose="020F0502020204030204" pitchFamily="34" charset="0"/>
              </a:rPr>
              <a:t>Decent battery backup which makes it a mobile device to be used in any situation without requiring power supply from the mains.</a:t>
            </a: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 </a:t>
            </a: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Mobile app control makes the model suitable for replacing direct human contact for hazardous tasks such as chemical handling, bomb disposal, etc.  </a:t>
            </a:r>
            <a:br>
              <a:rPr lang="en-IN" sz="1400" i="0" dirty="0">
                <a:effectLst/>
                <a:latin typeface="Times New Roman" panose="02020603050405020304" pitchFamily="18" charset="0"/>
                <a:ea typeface="Calibri" panose="020F0502020204030204" pitchFamily="34" charset="0"/>
              </a:rPr>
            </a:br>
            <a:r>
              <a:rPr lang="en-US" sz="1400" b="1" i="0" u="none" strike="noStrike" dirty="0">
                <a:effectLst/>
                <a:latin typeface="Times New Roman" panose="02020603050405020304" pitchFamily="18" charset="0"/>
                <a:ea typeface="Calibri" panose="020F0502020204030204" pitchFamily="34" charset="0"/>
              </a:rPr>
              <a:t> </a:t>
            </a: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Commendable weight carrying capacity of 5kgs.</a:t>
            </a:r>
            <a:br>
              <a:rPr lang="en-IN" sz="1400" i="0" dirty="0">
                <a:effectLst/>
                <a:latin typeface="Times New Roman" panose="02020603050405020304" pitchFamily="18" charset="0"/>
                <a:ea typeface="Calibri" panose="020F0502020204030204" pitchFamily="34" charset="0"/>
              </a:rPr>
            </a:br>
            <a:r>
              <a:rPr lang="en-US" sz="1400" b="1" i="0" u="none" strike="noStrike" dirty="0">
                <a:effectLst/>
                <a:latin typeface="Times New Roman" panose="02020603050405020304" pitchFamily="18" charset="0"/>
                <a:ea typeface="Calibri" panose="020F0502020204030204" pitchFamily="34" charset="0"/>
              </a:rPr>
              <a:t> </a:t>
            </a:r>
            <a:br>
              <a:rPr lang="en-IN" sz="1400" i="0" dirty="0">
                <a:effectLst/>
                <a:latin typeface="Times New Roman" panose="02020603050405020304" pitchFamily="18" charset="0"/>
                <a:ea typeface="Calibri" panose="020F0502020204030204" pitchFamily="34" charset="0"/>
              </a:rPr>
            </a:br>
            <a:r>
              <a:rPr lang="en-US" sz="1400" i="0" dirty="0" err="1">
                <a:effectLst/>
                <a:latin typeface="Times New Roman" panose="02020603050405020304" pitchFamily="18" charset="0"/>
                <a:ea typeface="Calibri" panose="020F0502020204030204" pitchFamily="34" charset="0"/>
              </a:rPr>
              <a:t>Mecanum</a:t>
            </a:r>
            <a:r>
              <a:rPr lang="en-US" sz="1400" i="0" dirty="0">
                <a:effectLst/>
                <a:latin typeface="Times New Roman" panose="02020603050405020304" pitchFamily="18" charset="0"/>
                <a:ea typeface="Calibri" panose="020F0502020204030204" pitchFamily="34" charset="0"/>
              </a:rPr>
              <a:t> wheels used in chassis which makes it suitable for operation on any terrain.</a:t>
            </a:r>
            <a:br>
              <a:rPr lang="en-IN" sz="1400" i="0" dirty="0">
                <a:effectLst/>
                <a:latin typeface="Times New Roman" panose="02020603050405020304" pitchFamily="18" charset="0"/>
                <a:ea typeface="Calibri" panose="020F0502020204030204" pitchFamily="34" charset="0"/>
              </a:rPr>
            </a:br>
            <a:r>
              <a:rPr lang="en-US" sz="1400" b="1" i="0" u="none" strike="noStrike" dirty="0">
                <a:effectLst/>
                <a:latin typeface="Times New Roman" panose="02020603050405020304" pitchFamily="18" charset="0"/>
                <a:ea typeface="Calibri" panose="020F0502020204030204" pitchFamily="34" charset="0"/>
              </a:rPr>
              <a:t> </a:t>
            </a: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Lightweight design which makes the model appropriate to be used in operations that require constant location change.</a:t>
            </a: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 </a:t>
            </a: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WIFI control that enables real time robotic operation from a different location to the robot.</a:t>
            </a: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 </a:t>
            </a: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User friendly android app interface which makes controlling the robot straightforward and uncomplicated.</a:t>
            </a:r>
            <a:br>
              <a:rPr lang="en-IN" sz="1400" i="0" dirty="0">
                <a:effectLst/>
                <a:latin typeface="Times New Roman" panose="02020603050405020304" pitchFamily="18" charset="0"/>
                <a:ea typeface="Calibri" panose="020F0502020204030204" pitchFamily="34" charset="0"/>
              </a:rPr>
            </a:br>
            <a:endParaRPr lang="en-IN" sz="1400" i="0" dirty="0"/>
          </a:p>
        </p:txBody>
      </p:sp>
      <p:sp>
        <p:nvSpPr>
          <p:cNvPr id="3" name="Text Placeholder 2">
            <a:extLst>
              <a:ext uri="{FF2B5EF4-FFF2-40B4-BE49-F238E27FC236}">
                <a16:creationId xmlns:a16="http://schemas.microsoft.com/office/drawing/2014/main" id="{5BECCB43-1798-79ED-7C60-2DF05263146B}"/>
              </a:ext>
            </a:extLst>
          </p:cNvPr>
          <p:cNvSpPr>
            <a:spLocks noGrp="1"/>
          </p:cNvSpPr>
          <p:nvPr>
            <p:ph type="body" idx="1"/>
          </p:nvPr>
        </p:nvSpPr>
        <p:spPr/>
        <p:txBody>
          <a:bodyPr>
            <a:normAutofit/>
          </a:bodyPr>
          <a:lstStyle/>
          <a:p>
            <a:pPr algn="ctr"/>
            <a:r>
              <a:rPr lang="en-US" sz="3200" i="0" dirty="0">
                <a:latin typeface="Times New Roman" panose="02020603050405020304" pitchFamily="18" charset="0"/>
                <a:cs typeface="Times New Roman" panose="02020603050405020304" pitchFamily="18" charset="0"/>
              </a:rPr>
              <a:t>Advantages of vehicular robotic arm</a:t>
            </a:r>
            <a:endParaRPr lang="en-IN" sz="320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983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41C31-1F19-4B4B-DFD8-2CD95652F1FE}"/>
              </a:ext>
            </a:extLst>
          </p:cNvPr>
          <p:cNvSpPr>
            <a:spLocks noGrp="1"/>
          </p:cNvSpPr>
          <p:nvPr>
            <p:ph type="title"/>
          </p:nvPr>
        </p:nvSpPr>
        <p:spPr>
          <a:xfrm>
            <a:off x="763051" y="2414016"/>
            <a:ext cx="10666949" cy="3986784"/>
          </a:xfrm>
        </p:spPr>
        <p:txBody>
          <a:bodyPr>
            <a:normAutofit fontScale="90000"/>
          </a:bodyPr>
          <a:lstStyle/>
          <a:p>
            <a:pPr marR="0" lvl="0">
              <a:lnSpc>
                <a:spcPct val="107000"/>
              </a:lnSpc>
              <a:spcBef>
                <a:spcPts val="0"/>
              </a:spcBef>
              <a:spcAft>
                <a:spcPts val="0"/>
              </a:spcAft>
            </a:pPr>
            <a:r>
              <a:rPr lang="en-US" sz="1800" i="0" dirty="0">
                <a:effectLst/>
                <a:latin typeface="Times New Roman" panose="02020603050405020304" pitchFamily="18" charset="0"/>
                <a:ea typeface="Calibri" panose="020F0502020204030204" pitchFamily="34" charset="0"/>
              </a:rPr>
              <a:t>Mobile app control limited to Android, no IOS support.</a:t>
            </a:r>
            <a:br>
              <a:rPr lang="en-US" sz="1800" i="0" dirty="0">
                <a:effectLst/>
                <a:latin typeface="Times New Roman" panose="02020603050405020304" pitchFamily="18" charset="0"/>
                <a:ea typeface="Calibri" panose="020F0502020204030204" pitchFamily="34" charset="0"/>
              </a:rPr>
            </a:br>
            <a:br>
              <a:rPr lang="en-IN" sz="1800" i="0" dirty="0">
                <a:effectLst/>
                <a:latin typeface="Times New Roman" panose="02020603050405020304" pitchFamily="18" charset="0"/>
                <a:ea typeface="Calibri" panose="020F0502020204030204" pitchFamily="34" charset="0"/>
              </a:rPr>
            </a:br>
            <a:r>
              <a:rPr lang="en-US" sz="1800" i="0" dirty="0">
                <a:effectLst/>
                <a:latin typeface="Times New Roman" panose="02020603050405020304" pitchFamily="18" charset="0"/>
                <a:ea typeface="Calibri" panose="020F0502020204030204" pitchFamily="34" charset="0"/>
              </a:rPr>
              <a:t>The robotic arm claw has only two grips which makes it unsuitable for picking up any circular objects (for example: a ball).</a:t>
            </a:r>
            <a:br>
              <a:rPr lang="en-IN" sz="1800" i="0" dirty="0">
                <a:effectLst/>
                <a:latin typeface="Times New Roman" panose="02020603050405020304" pitchFamily="18" charset="0"/>
                <a:ea typeface="Calibri" panose="020F0502020204030204" pitchFamily="34" charset="0"/>
              </a:rPr>
            </a:br>
            <a:br>
              <a:rPr lang="en-IN" sz="1800" i="0" dirty="0">
                <a:effectLst/>
                <a:latin typeface="Times New Roman" panose="02020603050405020304" pitchFamily="18" charset="0"/>
                <a:ea typeface="Calibri" panose="020F0502020204030204" pitchFamily="34" charset="0"/>
              </a:rPr>
            </a:br>
            <a:r>
              <a:rPr lang="en-US" sz="1800" i="0" dirty="0">
                <a:effectLst/>
                <a:latin typeface="Times New Roman" panose="02020603050405020304" pitchFamily="18" charset="0"/>
                <a:ea typeface="Calibri" panose="020F0502020204030204" pitchFamily="34" charset="0"/>
              </a:rPr>
              <a:t>Application in the industry is limited to only lightweight object lifting and maneuvering since the model has a weight carrying capacity of 5kgs.</a:t>
            </a:r>
            <a:br>
              <a:rPr lang="en-IN" sz="1800" i="0" dirty="0">
                <a:effectLst/>
                <a:latin typeface="Times New Roman" panose="02020603050405020304" pitchFamily="18" charset="0"/>
                <a:ea typeface="Calibri" panose="020F0502020204030204" pitchFamily="34" charset="0"/>
              </a:rPr>
            </a:br>
            <a:br>
              <a:rPr lang="en-IN" sz="1800" i="0" dirty="0">
                <a:effectLst/>
                <a:latin typeface="Times New Roman" panose="02020603050405020304" pitchFamily="18" charset="0"/>
                <a:ea typeface="Calibri" panose="020F0502020204030204" pitchFamily="34" charset="0"/>
              </a:rPr>
            </a:br>
            <a:r>
              <a:rPr lang="en-US" sz="1800" i="0" dirty="0">
                <a:effectLst/>
                <a:latin typeface="Times New Roman" panose="02020603050405020304" pitchFamily="18" charset="0"/>
                <a:ea typeface="Calibri" panose="020F0502020204030204" pitchFamily="34" charset="0"/>
              </a:rPr>
              <a:t>Uptime is reduced drastically in extreme cold climate since battery back up is reduced in such climatic conditions.   </a:t>
            </a:r>
            <a:br>
              <a:rPr lang="en-IN" sz="1800" i="0" dirty="0">
                <a:effectLst/>
                <a:latin typeface="Times New Roman" panose="02020603050405020304" pitchFamily="18" charset="0"/>
                <a:ea typeface="Calibri" panose="020F0502020204030204" pitchFamily="34" charset="0"/>
              </a:rPr>
            </a:br>
            <a:br>
              <a:rPr lang="en-IN" sz="1800" i="0" dirty="0">
                <a:effectLst/>
                <a:latin typeface="Times New Roman" panose="02020603050405020304" pitchFamily="18" charset="0"/>
                <a:ea typeface="Calibri" panose="020F0502020204030204" pitchFamily="34" charset="0"/>
              </a:rPr>
            </a:br>
            <a:r>
              <a:rPr lang="en-US" sz="1800" i="0" dirty="0">
                <a:effectLst/>
                <a:latin typeface="Times New Roman" panose="02020603050405020304" pitchFamily="18" charset="0"/>
                <a:ea typeface="Calibri" panose="020F0502020204030204" pitchFamily="34" charset="0"/>
              </a:rPr>
              <a:t>Improper shielding makes the model unsuitable to be operated outdoors during rain, since there is potential risk of water damage to the esp32 and other sensors.</a:t>
            </a:r>
            <a:br>
              <a:rPr lang="en-IN" sz="1800" i="0" dirty="0">
                <a:effectLst/>
                <a:latin typeface="Times New Roman" panose="02020603050405020304" pitchFamily="18" charset="0"/>
                <a:ea typeface="Calibri" panose="020F0502020204030204" pitchFamily="34" charset="0"/>
              </a:rPr>
            </a:br>
            <a:endParaRPr lang="en-IN" sz="2400" i="0" dirty="0"/>
          </a:p>
        </p:txBody>
      </p:sp>
      <p:sp>
        <p:nvSpPr>
          <p:cNvPr id="3" name="Text Placeholder 2">
            <a:extLst>
              <a:ext uri="{FF2B5EF4-FFF2-40B4-BE49-F238E27FC236}">
                <a16:creationId xmlns:a16="http://schemas.microsoft.com/office/drawing/2014/main" id="{1AD04EBE-9176-786C-7E42-53F4B7221312}"/>
              </a:ext>
            </a:extLst>
          </p:cNvPr>
          <p:cNvSpPr>
            <a:spLocks noGrp="1"/>
          </p:cNvSpPr>
          <p:nvPr>
            <p:ph type="body" idx="1"/>
          </p:nvPr>
        </p:nvSpPr>
        <p:spPr/>
        <p:txBody>
          <a:bodyPr>
            <a:normAutofit/>
          </a:bodyPr>
          <a:lstStyle/>
          <a:p>
            <a:pPr algn="ctr"/>
            <a:r>
              <a:rPr lang="en-US" sz="3200" i="0" dirty="0">
                <a:latin typeface="Times New Roman" panose="02020603050405020304" pitchFamily="18" charset="0"/>
                <a:cs typeface="Times New Roman" panose="02020603050405020304" pitchFamily="18" charset="0"/>
              </a:rPr>
              <a:t>Disadvantages of vehicular robotic arm</a:t>
            </a:r>
            <a:endParaRPr lang="en-IN" sz="320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494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1A82-F0A6-E4B4-216B-570FFFB5148B}"/>
              </a:ext>
            </a:extLst>
          </p:cNvPr>
          <p:cNvSpPr>
            <a:spLocks noGrp="1"/>
          </p:cNvSpPr>
          <p:nvPr>
            <p:ph type="title"/>
          </p:nvPr>
        </p:nvSpPr>
        <p:spPr>
          <a:xfrm>
            <a:off x="763051" y="2212848"/>
            <a:ext cx="10666949" cy="4645152"/>
          </a:xfrm>
        </p:spPr>
        <p:txBody>
          <a:bodyPr>
            <a:noAutofit/>
          </a:bodyPr>
          <a:lstStyle/>
          <a:p>
            <a:pPr marR="0" lvl="0">
              <a:lnSpc>
                <a:spcPct val="107000"/>
              </a:lnSpc>
              <a:spcBef>
                <a:spcPts val="0"/>
              </a:spcBef>
              <a:spcAft>
                <a:spcPts val="0"/>
              </a:spcAft>
            </a:pPr>
            <a:r>
              <a:rPr lang="en-US" sz="1400" i="0" dirty="0">
                <a:effectLst/>
                <a:latin typeface="Times New Roman" panose="02020603050405020304" pitchFamily="18" charset="0"/>
                <a:ea typeface="Calibri" panose="020F0502020204030204" pitchFamily="34" charset="0"/>
              </a:rPr>
              <a:t>Suited for use by Bomb Disposal Squad.</a:t>
            </a:r>
            <a:br>
              <a:rPr lang="en-IN" sz="1400" i="0" dirty="0">
                <a:effectLst/>
                <a:latin typeface="Times New Roman" panose="02020603050405020304" pitchFamily="18" charset="0"/>
                <a:ea typeface="Calibri" panose="020F0502020204030204" pitchFamily="34" charset="0"/>
              </a:rPr>
            </a:b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Remotely pick up and move unidentified objects, which can be a bomb, to a secure location away from vicinity of people for safe disposal.</a:t>
            </a:r>
            <a:br>
              <a:rPr lang="en-IN" sz="1400" i="0" dirty="0">
                <a:effectLst/>
                <a:latin typeface="Times New Roman" panose="02020603050405020304" pitchFamily="18" charset="0"/>
                <a:ea typeface="Calibri" panose="020F0502020204030204" pitchFamily="34" charset="0"/>
              </a:rPr>
            </a:b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Safety of the personnel ensured as they do not come in direct contact of the threat object.</a:t>
            </a:r>
            <a:br>
              <a:rPr lang="en-IN" sz="1400" i="0" dirty="0">
                <a:effectLst/>
                <a:latin typeface="Times New Roman" panose="02020603050405020304" pitchFamily="18" charset="0"/>
                <a:ea typeface="Calibri" panose="020F0502020204030204" pitchFamily="34" charset="0"/>
              </a:rPr>
            </a:b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Our model being battery powered makes it a mobile device which can be used in any setting.</a:t>
            </a:r>
            <a:br>
              <a:rPr lang="en-US" sz="1400" i="0" dirty="0">
                <a:effectLst/>
                <a:latin typeface="Times New Roman" panose="02020603050405020304" pitchFamily="18" charset="0"/>
                <a:ea typeface="Calibri" panose="020F0502020204030204" pitchFamily="34" charset="0"/>
              </a:rPr>
            </a:br>
            <a:br>
              <a:rPr lang="en-US"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Our model can be implemented into large warehouses to pick up and take goods to the delivery area.</a:t>
            </a:r>
            <a:br>
              <a:rPr lang="en-IN" sz="1400" i="0" dirty="0">
                <a:effectLst/>
                <a:latin typeface="Times New Roman" panose="02020603050405020304" pitchFamily="18" charset="0"/>
                <a:ea typeface="Calibri" panose="020F0502020204030204" pitchFamily="34" charset="0"/>
              </a:rPr>
            </a:b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Single operator can remotely control the robot from a central control room.</a:t>
            </a:r>
            <a:br>
              <a:rPr lang="en-IN" sz="1400" i="0" dirty="0">
                <a:effectLst/>
                <a:latin typeface="Times New Roman" panose="02020603050405020304" pitchFamily="18" charset="0"/>
                <a:ea typeface="Calibri" panose="020F0502020204030204" pitchFamily="34" charset="0"/>
              </a:rPr>
            </a:b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Lower overhead cost since less employees will be required.</a:t>
            </a:r>
            <a:br>
              <a:rPr lang="en-IN" sz="1400" i="0" dirty="0">
                <a:effectLst/>
                <a:latin typeface="Times New Roman" panose="02020603050405020304" pitchFamily="18" charset="0"/>
                <a:ea typeface="Calibri" panose="020F0502020204030204" pitchFamily="34" charset="0"/>
              </a:rPr>
            </a:b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Men will be replaced by our model which would increase efficiency of warehouse operations since machines will not have fatigue like humans.</a:t>
            </a:r>
            <a:br>
              <a:rPr lang="en-IN" sz="1400" i="0" dirty="0">
                <a:effectLst/>
                <a:latin typeface="Times New Roman" panose="02020603050405020304" pitchFamily="18" charset="0"/>
                <a:ea typeface="Calibri" panose="020F0502020204030204" pitchFamily="34" charset="0"/>
              </a:rPr>
            </a:br>
            <a:br>
              <a:rPr lang="en-IN" sz="1400" i="0" dirty="0">
                <a:effectLst/>
                <a:latin typeface="Times New Roman" panose="02020603050405020304" pitchFamily="18" charset="0"/>
                <a:ea typeface="Calibri" panose="020F0502020204030204" pitchFamily="34" charset="0"/>
              </a:rPr>
            </a:br>
            <a:r>
              <a:rPr lang="en-US" sz="1400" i="0" dirty="0">
                <a:effectLst/>
                <a:latin typeface="Times New Roman" panose="02020603050405020304" pitchFamily="18" charset="0"/>
                <a:ea typeface="Calibri" panose="020F0502020204030204" pitchFamily="34" charset="0"/>
              </a:rPr>
              <a:t>Reduced risk of injury to employees in case of an accident since hazardous material such as chemicals will be handled by our model.</a:t>
            </a:r>
            <a:br>
              <a:rPr lang="en-IN" sz="1400" i="0" dirty="0">
                <a:effectLst/>
                <a:latin typeface="Times New Roman" panose="02020603050405020304" pitchFamily="18" charset="0"/>
                <a:ea typeface="Calibri" panose="020F0502020204030204" pitchFamily="34" charset="0"/>
              </a:rPr>
            </a:br>
            <a:br>
              <a:rPr lang="en-IN" sz="1400" i="0" dirty="0">
                <a:effectLst/>
                <a:latin typeface="Times New Roman" panose="02020603050405020304" pitchFamily="18" charset="0"/>
                <a:ea typeface="Calibri" panose="020F0502020204030204" pitchFamily="34" charset="0"/>
              </a:rPr>
            </a:br>
            <a:endParaRPr lang="en-IN" sz="1400" i="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F5C537F-42DD-CB91-4AC3-28933FB92117}"/>
              </a:ext>
            </a:extLst>
          </p:cNvPr>
          <p:cNvSpPr>
            <a:spLocks noGrp="1"/>
          </p:cNvSpPr>
          <p:nvPr>
            <p:ph type="body" idx="1"/>
          </p:nvPr>
        </p:nvSpPr>
        <p:spPr/>
        <p:txBody>
          <a:bodyPr>
            <a:normAutofit/>
          </a:bodyPr>
          <a:lstStyle/>
          <a:p>
            <a:pPr algn="ctr"/>
            <a:r>
              <a:rPr lang="en-US" sz="3200" i="0" dirty="0">
                <a:latin typeface="Times New Roman" panose="02020603050405020304" pitchFamily="18" charset="0"/>
                <a:cs typeface="Times New Roman" panose="02020603050405020304" pitchFamily="18" charset="0"/>
              </a:rPr>
              <a:t>Applications of Vehicular Robotic arm</a:t>
            </a:r>
          </a:p>
        </p:txBody>
      </p:sp>
    </p:spTree>
    <p:extLst>
      <p:ext uri="{BB962C8B-B14F-4D97-AF65-F5344CB8AC3E}">
        <p14:creationId xmlns:p14="http://schemas.microsoft.com/office/powerpoint/2010/main" val="3561849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9" name="Straight Connector 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60AA5DFF-F391-4D1C-B76E-4E130B8C9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70BDE2-3A2A-4B48-9B39-C9C6FBB0A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1855F-C8A2-B08D-F77C-C772F3048245}"/>
              </a:ext>
            </a:extLst>
          </p:cNvPr>
          <p:cNvSpPr>
            <a:spLocks noGrp="1"/>
          </p:cNvSpPr>
          <p:nvPr>
            <p:ph type="title"/>
          </p:nvPr>
        </p:nvSpPr>
        <p:spPr>
          <a:xfrm>
            <a:off x="1078992" y="1064526"/>
            <a:ext cx="9601200" cy="3200400"/>
          </a:xfrm>
        </p:spPr>
        <p:txBody>
          <a:bodyPr vert="horz" lIns="91440" tIns="45720" rIns="91440" bIns="45720" rtlCol="0" anchor="b">
            <a:normAutofit/>
          </a:bodyPr>
          <a:lstStyle/>
          <a:p>
            <a:r>
              <a:rPr lang="en-US" sz="7200" i="0" dirty="0">
                <a:solidFill>
                  <a:schemeClr val="bg1">
                    <a:lumMod val="85000"/>
                    <a:lumOff val="15000"/>
                  </a:schemeClr>
                </a:solidFill>
                <a:latin typeface="Times New Roman" panose="02020603050405020304" pitchFamily="18" charset="0"/>
                <a:cs typeface="Times New Roman" panose="02020603050405020304" pitchFamily="18" charset="0"/>
              </a:rPr>
              <a:t>Section 4: Video</a:t>
            </a:r>
            <a:endParaRPr lang="en-US" sz="7200" dirty="0">
              <a:solidFill>
                <a:schemeClr val="bg1">
                  <a:lumMod val="85000"/>
                  <a:lumOff val="15000"/>
                </a:schemeClr>
              </a:solidFill>
            </a:endParaRPr>
          </a:p>
        </p:txBody>
      </p:sp>
      <p:sp>
        <p:nvSpPr>
          <p:cNvPr id="15" name="Freeform 6">
            <a:extLst>
              <a:ext uri="{FF2B5EF4-FFF2-40B4-BE49-F238E27FC236}">
                <a16:creationId xmlns:a16="http://schemas.microsoft.com/office/drawing/2014/main" id="{591326CA-698F-4F50-A3B5-4A709B6A1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029306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2" name="VID-20221212-WA0008">
            <a:hlinkClick r:id="" action="ppaction://media"/>
            <a:extLst>
              <a:ext uri="{FF2B5EF4-FFF2-40B4-BE49-F238E27FC236}">
                <a16:creationId xmlns:a16="http://schemas.microsoft.com/office/drawing/2014/main" id="{72AE5890-BA94-B5ED-252A-C69E86F2F1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3119595" y="-1828801"/>
            <a:ext cx="5952810" cy="10515600"/>
          </a:xfrm>
          <a:prstGeom prst="rect">
            <a:avLst/>
          </a:prstGeom>
        </p:spPr>
      </p:pic>
    </p:spTree>
    <p:extLst>
      <p:ext uri="{BB962C8B-B14F-4D97-AF65-F5344CB8AC3E}">
        <p14:creationId xmlns:p14="http://schemas.microsoft.com/office/powerpoint/2010/main" val="23401929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1" name="Straight Connector 1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2" name="Rectangle 1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99ABB-2FA5-7B1C-4E20-3B8C37EB2AB5}"/>
              </a:ext>
            </a:extLst>
          </p:cNvPr>
          <p:cNvSpPr>
            <a:spLocks noGrp="1"/>
          </p:cNvSpPr>
          <p:nvPr>
            <p:ph type="title"/>
          </p:nvPr>
        </p:nvSpPr>
        <p:spPr>
          <a:xfrm>
            <a:off x="1078991" y="893935"/>
            <a:ext cx="5364937" cy="3339390"/>
          </a:xfrm>
        </p:spPr>
        <p:txBody>
          <a:bodyPr vert="horz" lIns="91440" tIns="45720" rIns="91440" bIns="45720" rtlCol="0" anchor="ctr">
            <a:normAutofit/>
          </a:bodyPr>
          <a:lstStyle/>
          <a:p>
            <a:r>
              <a:rPr lang="en-US" sz="1500" i="1" kern="1200" spc="100" baseline="0" dirty="0">
                <a:solidFill>
                  <a:schemeClr val="tx1">
                    <a:lumMod val="85000"/>
                    <a:lumOff val="15000"/>
                  </a:schemeClr>
                </a:solidFill>
                <a:effectLst/>
                <a:latin typeface="+mj-lt"/>
                <a:ea typeface="+mj-ea"/>
                <a:cs typeface="+mj-cs"/>
              </a:rPr>
              <a:t>As the demand for robots is increasing and are being integrated into working tasks to replace humans in both industrial and service areas. Therefore, we propose a model of vehicular robotic arm. In this project, a vehicular robotic arm is made and controlled by an Android mobile app. The control of this model is through ESP32 along with a mobile phone for controlling the robot. This prototype may be expected to overcome the problems of picking hazardous objects or non-hazardous objects that are far away from the user and where displacement of very heavy objects is needed from one place to another as automation is required in many industries.</a:t>
            </a:r>
            <a:endParaRPr lang="en-US" sz="1500" i="1" kern="1200" spc="100" baseline="0" dirty="0">
              <a:solidFill>
                <a:schemeClr val="tx1">
                  <a:lumMod val="85000"/>
                  <a:lumOff val="15000"/>
                </a:schemeClr>
              </a:solidFill>
              <a:latin typeface="+mj-lt"/>
              <a:ea typeface="+mj-ea"/>
              <a:cs typeface="+mj-cs"/>
            </a:endParaRPr>
          </a:p>
        </p:txBody>
      </p:sp>
      <p:sp>
        <p:nvSpPr>
          <p:cNvPr id="3" name="Text Placeholder 2">
            <a:extLst>
              <a:ext uri="{FF2B5EF4-FFF2-40B4-BE49-F238E27FC236}">
                <a16:creationId xmlns:a16="http://schemas.microsoft.com/office/drawing/2014/main" id="{B38A47A0-95D2-BFA6-5025-ED6D5107B8BC}"/>
              </a:ext>
            </a:extLst>
          </p:cNvPr>
          <p:cNvSpPr>
            <a:spLocks noGrp="1"/>
          </p:cNvSpPr>
          <p:nvPr>
            <p:ph type="body" idx="1"/>
          </p:nvPr>
        </p:nvSpPr>
        <p:spPr>
          <a:xfrm>
            <a:off x="1078992" y="4876803"/>
            <a:ext cx="5364936" cy="909848"/>
          </a:xfrm>
        </p:spPr>
        <p:txBody>
          <a:bodyPr vert="horz" lIns="91440" tIns="45720" rIns="91440" bIns="45720" rtlCol="0" anchor="t">
            <a:normAutofit/>
          </a:bodyPr>
          <a:lstStyle/>
          <a:p>
            <a:pPr>
              <a:lnSpc>
                <a:spcPct val="100000"/>
              </a:lnSpc>
            </a:pPr>
            <a:r>
              <a:rPr lang="en-US" sz="2200" b="1" i="0"/>
              <a:t>Abstract</a:t>
            </a:r>
          </a:p>
        </p:txBody>
      </p:sp>
      <p:cxnSp>
        <p:nvCxnSpPr>
          <p:cNvPr id="23" name="Straight Connector 15">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40408"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13AD65D1-B021-4B05-9F8F-4D82BD3BD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6" descr="Robot">
            <a:extLst>
              <a:ext uri="{FF2B5EF4-FFF2-40B4-BE49-F238E27FC236}">
                <a16:creationId xmlns:a16="http://schemas.microsoft.com/office/drawing/2014/main" id="{F0ECFC76-8585-5C42-AA52-D904ACA06B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2271" y="1683094"/>
            <a:ext cx="3491811" cy="3491811"/>
          </a:xfrm>
          <a:prstGeom prst="rect">
            <a:avLst/>
          </a:prstGeom>
        </p:spPr>
      </p:pic>
      <p:sp>
        <p:nvSpPr>
          <p:cNvPr id="2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659282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0DC7-6BD5-C7F4-E3E9-7059558C279E}"/>
              </a:ext>
            </a:extLst>
          </p:cNvPr>
          <p:cNvSpPr>
            <a:spLocks noGrp="1"/>
          </p:cNvSpPr>
          <p:nvPr>
            <p:ph type="title"/>
          </p:nvPr>
        </p:nvSpPr>
        <p:spPr>
          <a:xfrm>
            <a:off x="826516" y="2608072"/>
            <a:ext cx="10538968" cy="978408"/>
          </a:xfrm>
        </p:spPr>
        <p:txBody>
          <a:bodyPr>
            <a:normAutofit fontScale="90000"/>
          </a:bodyPr>
          <a:lstStyle/>
          <a:p>
            <a:pPr algn="ctr"/>
            <a:r>
              <a:rPr lang="en-IN" dirty="0"/>
              <a:t>Thank You</a:t>
            </a:r>
            <a:br>
              <a:rPr lang="en-IN" dirty="0"/>
            </a:br>
            <a:br>
              <a:rPr lang="en-IN" dirty="0"/>
            </a:br>
            <a:r>
              <a:rPr lang="en-IN" sz="4000" dirty="0">
                <a:hlinkClick r:id="rId2"/>
              </a:rPr>
              <a:t>ajain42@cougarnet.uh.edu</a:t>
            </a:r>
            <a:br>
              <a:rPr lang="en-IN" sz="4000" dirty="0"/>
            </a:br>
            <a:r>
              <a:rPr lang="en-IN" sz="4000" dirty="0">
                <a:hlinkClick r:id="rId3"/>
              </a:rPr>
              <a:t>adevkot2@cougarnet.uh.edu</a:t>
            </a:r>
            <a:br>
              <a:rPr lang="en-IN" sz="4000" dirty="0"/>
            </a:br>
            <a:r>
              <a:rPr lang="en-IN" sz="4000" dirty="0">
                <a:hlinkClick r:id="rId4"/>
              </a:rPr>
              <a:t>iahsan@cougarnet.uh.edu</a:t>
            </a:r>
            <a:br>
              <a:rPr lang="en-IN" sz="4000" dirty="0"/>
            </a:br>
            <a:r>
              <a:rPr lang="en-IN" sz="4000" dirty="0">
                <a:hlinkClick r:id="rId5"/>
              </a:rPr>
              <a:t>svelpula@cougarnet.uh.edu</a:t>
            </a:r>
            <a:br>
              <a:rPr lang="en-IN" dirty="0"/>
            </a:br>
            <a:endParaRPr lang="en-IN" dirty="0"/>
          </a:p>
        </p:txBody>
      </p:sp>
    </p:spTree>
    <p:extLst>
      <p:ext uri="{BB962C8B-B14F-4D97-AF65-F5344CB8AC3E}">
        <p14:creationId xmlns:p14="http://schemas.microsoft.com/office/powerpoint/2010/main" val="3266947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8" name="Straight Connector 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9" name="Rectangle 10">
            <a:extLst>
              <a:ext uri="{FF2B5EF4-FFF2-40B4-BE49-F238E27FC236}">
                <a16:creationId xmlns:a16="http://schemas.microsoft.com/office/drawing/2014/main" id="{60AA5DFF-F391-4D1C-B76E-4E130B8C9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3570BDE2-3A2A-4B48-9B39-C9C6FBB0A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9444C4-BC26-5B2F-4A7F-AB958338568D}"/>
              </a:ext>
            </a:extLst>
          </p:cNvPr>
          <p:cNvSpPr>
            <a:spLocks noGrp="1"/>
          </p:cNvSpPr>
          <p:nvPr>
            <p:ph type="title"/>
          </p:nvPr>
        </p:nvSpPr>
        <p:spPr>
          <a:xfrm>
            <a:off x="1078992" y="1064526"/>
            <a:ext cx="9601200" cy="3200400"/>
          </a:xfrm>
        </p:spPr>
        <p:txBody>
          <a:bodyPr vert="horz" lIns="91440" tIns="45720" rIns="91440" bIns="45720" rtlCol="0" anchor="b">
            <a:normAutofit/>
          </a:bodyPr>
          <a:lstStyle/>
          <a:p>
            <a:r>
              <a:rPr lang="en-US" sz="7200" i="0" dirty="0">
                <a:solidFill>
                  <a:schemeClr val="bg1">
                    <a:lumMod val="85000"/>
                    <a:lumOff val="15000"/>
                  </a:schemeClr>
                </a:solidFill>
                <a:latin typeface="Times New Roman" panose="02020603050405020304" pitchFamily="18" charset="0"/>
                <a:cs typeface="Times New Roman" panose="02020603050405020304" pitchFamily="18" charset="0"/>
              </a:rPr>
              <a:t>Section 1: Components</a:t>
            </a:r>
          </a:p>
        </p:txBody>
      </p:sp>
      <p:sp>
        <p:nvSpPr>
          <p:cNvPr id="21" name="Freeform 6">
            <a:extLst>
              <a:ext uri="{FF2B5EF4-FFF2-40B4-BE49-F238E27FC236}">
                <a16:creationId xmlns:a16="http://schemas.microsoft.com/office/drawing/2014/main" id="{591326CA-698F-4F50-A3B5-4A709B6A1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69774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0"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5C2E10-FB1D-3100-D978-5A65272D7010}"/>
              </a:ext>
            </a:extLst>
          </p:cNvPr>
          <p:cNvSpPr>
            <a:spLocks noGrp="1"/>
          </p:cNvSpPr>
          <p:nvPr>
            <p:ph type="title"/>
          </p:nvPr>
        </p:nvSpPr>
        <p:spPr>
          <a:xfrm>
            <a:off x="1068497" y="1063256"/>
            <a:ext cx="5312254" cy="1540106"/>
          </a:xfrm>
        </p:spPr>
        <p:txBody>
          <a:bodyPr vert="horz" lIns="91440" tIns="45720" rIns="91440" bIns="45720" rtlCol="0" anchor="t">
            <a:normAutofit/>
          </a:bodyPr>
          <a:lstStyle/>
          <a:p>
            <a:r>
              <a:rPr lang="en-US" sz="3300" i="1" kern="1200" spc="100" baseline="0" dirty="0">
                <a:solidFill>
                  <a:schemeClr val="tx1">
                    <a:lumMod val="85000"/>
                    <a:lumOff val="15000"/>
                  </a:schemeClr>
                </a:solidFill>
                <a:latin typeface="+mj-lt"/>
                <a:ea typeface="+mj-ea"/>
                <a:cs typeface="+mj-cs"/>
              </a:rPr>
              <a:t>Device hardware components: ESP 32</a:t>
            </a:r>
            <a:br>
              <a:rPr lang="en-US" sz="3300" i="1" kern="1200" spc="100" baseline="0" dirty="0">
                <a:solidFill>
                  <a:schemeClr val="tx1">
                    <a:lumMod val="85000"/>
                    <a:lumOff val="15000"/>
                  </a:schemeClr>
                </a:solidFill>
                <a:latin typeface="+mj-lt"/>
                <a:ea typeface="+mj-ea"/>
                <a:cs typeface="+mj-cs"/>
              </a:rPr>
            </a:br>
            <a:endParaRPr lang="en-US" sz="3300" i="1" kern="1200" spc="100" baseline="0" dirty="0">
              <a:solidFill>
                <a:schemeClr val="tx1">
                  <a:lumMod val="85000"/>
                  <a:lumOff val="15000"/>
                </a:schemeClr>
              </a:solidFill>
              <a:latin typeface="+mj-lt"/>
              <a:ea typeface="+mj-ea"/>
              <a:cs typeface="+mj-cs"/>
            </a:endParaRPr>
          </a:p>
        </p:txBody>
      </p:sp>
      <p:cxnSp>
        <p:nvCxnSpPr>
          <p:cNvPr id="21"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D90B473-D6DB-75A1-414D-AC2E22DC626E}"/>
              </a:ext>
            </a:extLst>
          </p:cNvPr>
          <p:cNvSpPr>
            <a:spLocks noGrp="1"/>
          </p:cNvSpPr>
          <p:nvPr>
            <p:ph sz="half" idx="1"/>
          </p:nvPr>
        </p:nvSpPr>
        <p:spPr>
          <a:xfrm>
            <a:off x="1068497" y="2933390"/>
            <a:ext cx="5312254" cy="2861349"/>
          </a:xfrm>
        </p:spPr>
        <p:txBody>
          <a:bodyPr vert="horz" lIns="91440" tIns="45720" rIns="91440" bIns="45720" rtlCol="0">
            <a:noAutofit/>
          </a:bodyPr>
          <a:lstStyle/>
          <a:p>
            <a:r>
              <a:rPr lang="en-US" sz="1600" dirty="0">
                <a:effectLst/>
                <a:latin typeface="Times New Roman" panose="02020603050405020304" pitchFamily="18" charset="0"/>
                <a:cs typeface="Times New Roman" panose="02020603050405020304" pitchFamily="18" charset="0"/>
              </a:rPr>
              <a:t>ESP32 is a series of low-cost, low-power systems on a chip microcontroller with integrated Wi-Fi and dual-mode Bluetooth.</a:t>
            </a:r>
          </a:p>
          <a:p>
            <a:r>
              <a:rPr lang="en-US" sz="1600" dirty="0">
                <a:effectLst/>
                <a:latin typeface="Times New Roman" panose="02020603050405020304" pitchFamily="18" charset="0"/>
                <a:cs typeface="Times New Roman" panose="02020603050405020304" pitchFamily="18" charset="0"/>
              </a:rPr>
              <a:t>It receives the signal as string and sends the control signal to the h-bridge motor driver</a:t>
            </a:r>
            <a:r>
              <a:rPr lang="en-US" sz="1600" dirty="0">
                <a:latin typeface="Times New Roman" panose="02020603050405020304" pitchFamily="18" charset="0"/>
                <a:cs typeface="Times New Roman" panose="02020603050405020304" pitchFamily="18" charset="0"/>
              </a:rPr>
              <a:t>.</a:t>
            </a:r>
            <a:endParaRPr lang="en-US" sz="1600" dirty="0">
              <a:effectLst/>
              <a:latin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cs typeface="Times New Roman" panose="02020603050405020304" pitchFamily="18" charset="0"/>
              </a:rPr>
              <a:t>It consists of processors, memory, wireless connectivity, peripheral interfaces (Ethernet, touch sensors, Motor PWM etc.)</a:t>
            </a:r>
          </a:p>
          <a:p>
            <a:r>
              <a:rPr lang="en-US" sz="1600" dirty="0">
                <a:effectLst/>
                <a:latin typeface="Times New Roman" panose="02020603050405020304" pitchFamily="18" charset="0"/>
                <a:cs typeface="Times New Roman" panose="02020603050405020304" pitchFamily="18" charset="0"/>
              </a:rPr>
              <a:t>It is cheaper than Raspberry Pi and can perform multiple functions.</a:t>
            </a:r>
          </a:p>
          <a:p>
            <a:r>
              <a:rPr lang="en-US" sz="1600" dirty="0">
                <a:effectLst/>
                <a:latin typeface="Times New Roman" panose="02020603050405020304" pitchFamily="18" charset="0"/>
                <a:cs typeface="Times New Roman" panose="02020603050405020304" pitchFamily="18" charset="0"/>
              </a:rPr>
              <a:t>It is feasible to use for low power small applications.</a:t>
            </a:r>
            <a:br>
              <a:rPr lang="en-US" sz="1600" dirty="0">
                <a:effectLst/>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sp>
        <p:nvSpPr>
          <p:cNvPr id="22"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mazon.com: HiLetgo ESP-WROOM-32 ESP32 ESP-32S Development Board 2.4GHz  Dual-Mode WiFi + Bluetooth Dual Cores Microcontroller Processor Integrated  with Antenna RF AMP Filter AP STA for Arduino IDE : Electronics">
            <a:extLst>
              <a:ext uri="{FF2B5EF4-FFF2-40B4-BE49-F238E27FC236}">
                <a16:creationId xmlns:a16="http://schemas.microsoft.com/office/drawing/2014/main" id="{54C8167E-6876-2785-D5FA-9E98E5D9AA0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8150087" y="1766939"/>
            <a:ext cx="3434963" cy="3228865"/>
          </a:xfrm>
          <a:prstGeom prst="rect">
            <a:avLst/>
          </a:prstGeom>
          <a:noFill/>
        </p:spPr>
      </p:pic>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42356644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FC689EA-1C8D-ECAD-1983-3E46E73B9F88}"/>
              </a:ext>
            </a:extLst>
          </p:cNvPr>
          <p:cNvSpPr>
            <a:spLocks noGrp="1"/>
          </p:cNvSpPr>
          <p:nvPr>
            <p:ph type="title"/>
          </p:nvPr>
        </p:nvSpPr>
        <p:spPr>
          <a:xfrm>
            <a:off x="1068497" y="1063256"/>
            <a:ext cx="5312254" cy="1540106"/>
          </a:xfrm>
        </p:spPr>
        <p:txBody>
          <a:bodyPr vert="horz" lIns="91440" tIns="45720" rIns="91440" bIns="45720" rtlCol="0" anchor="t">
            <a:normAutofit/>
          </a:bodyPr>
          <a:lstStyle/>
          <a:p>
            <a:r>
              <a:rPr lang="en-US" sz="3300" i="1" kern="1200" spc="100" baseline="0" dirty="0">
                <a:solidFill>
                  <a:schemeClr val="tx1">
                    <a:lumMod val="85000"/>
                    <a:lumOff val="15000"/>
                  </a:schemeClr>
                </a:solidFill>
                <a:latin typeface="+mj-lt"/>
                <a:ea typeface="+mj-ea"/>
                <a:cs typeface="+mj-cs"/>
              </a:rPr>
              <a:t>Device hardware components: </a:t>
            </a:r>
            <a:r>
              <a:rPr lang="en-US" sz="3300" i="1" kern="1200" spc="100" baseline="0" dirty="0" err="1">
                <a:solidFill>
                  <a:schemeClr val="tx1">
                    <a:lumMod val="85000"/>
                    <a:lumOff val="15000"/>
                  </a:schemeClr>
                </a:solidFill>
                <a:latin typeface="+mj-lt"/>
                <a:ea typeface="+mj-ea"/>
                <a:cs typeface="+mj-cs"/>
              </a:rPr>
              <a:t>Mecanum</a:t>
            </a:r>
            <a:r>
              <a:rPr lang="en-US" sz="3300" i="1" kern="1200" spc="100" baseline="0" dirty="0">
                <a:solidFill>
                  <a:schemeClr val="tx1">
                    <a:lumMod val="85000"/>
                    <a:lumOff val="15000"/>
                  </a:schemeClr>
                </a:solidFill>
                <a:latin typeface="+mj-lt"/>
                <a:ea typeface="+mj-ea"/>
                <a:cs typeface="+mj-cs"/>
              </a:rPr>
              <a:t> wheels</a:t>
            </a:r>
            <a:br>
              <a:rPr lang="en-US" sz="3300" i="1" kern="1200" spc="100" baseline="0" dirty="0">
                <a:solidFill>
                  <a:schemeClr val="tx1">
                    <a:lumMod val="85000"/>
                    <a:lumOff val="15000"/>
                  </a:schemeClr>
                </a:solidFill>
                <a:latin typeface="+mj-lt"/>
                <a:ea typeface="+mj-ea"/>
                <a:cs typeface="+mj-cs"/>
              </a:rPr>
            </a:br>
            <a:endParaRPr lang="en-US" sz="3300" i="1" kern="1200" spc="100" baseline="0" dirty="0">
              <a:solidFill>
                <a:schemeClr val="tx1">
                  <a:lumMod val="85000"/>
                  <a:lumOff val="15000"/>
                </a:schemeClr>
              </a:solidFill>
              <a:latin typeface="+mj-lt"/>
              <a:ea typeface="+mj-ea"/>
              <a:cs typeface="+mj-cs"/>
            </a:endParaRPr>
          </a:p>
        </p:txBody>
      </p:sp>
      <p:cxnSp>
        <p:nvCxnSpPr>
          <p:cNvPr id="14"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75A271C-7902-FB9C-8E0D-90C80350583B}"/>
              </a:ext>
            </a:extLst>
          </p:cNvPr>
          <p:cNvSpPr>
            <a:spLocks noGrp="1"/>
          </p:cNvSpPr>
          <p:nvPr>
            <p:ph sz="half" idx="1"/>
          </p:nvPr>
        </p:nvSpPr>
        <p:spPr>
          <a:xfrm>
            <a:off x="1068497" y="2933390"/>
            <a:ext cx="5312254" cy="2861349"/>
          </a:xfrm>
        </p:spPr>
        <p:txBody>
          <a:bodyPr vert="horz" lIns="91440" tIns="45720" rIns="91440" bIns="45720" rtlCol="0">
            <a:normAutofit/>
          </a:bodyPr>
          <a:lstStyle/>
          <a:p>
            <a:r>
              <a:rPr lang="en-US" dirty="0">
                <a:effectLst/>
              </a:rPr>
              <a:t>The chassis car kit uses the latest </a:t>
            </a:r>
            <a:r>
              <a:rPr lang="en-US" dirty="0" err="1">
                <a:effectLst/>
              </a:rPr>
              <a:t>mecanum</a:t>
            </a:r>
            <a:r>
              <a:rPr lang="en-US" dirty="0">
                <a:effectLst/>
              </a:rPr>
              <a:t> wheels for movement. </a:t>
            </a:r>
          </a:p>
          <a:p>
            <a:r>
              <a:rPr lang="en-US" dirty="0">
                <a:effectLst/>
              </a:rPr>
              <a:t>It moves in any direction and run perfectly in narrow spaces and on rough ground.</a:t>
            </a:r>
          </a:p>
          <a:p>
            <a:endParaRPr lang="en-US" dirty="0"/>
          </a:p>
        </p:txBody>
      </p:sp>
      <p:sp>
        <p:nvSpPr>
          <p:cNvPr id="16"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orange, tool&#10;&#10;Description automatically generated">
            <a:extLst>
              <a:ext uri="{FF2B5EF4-FFF2-40B4-BE49-F238E27FC236}">
                <a16:creationId xmlns:a16="http://schemas.microsoft.com/office/drawing/2014/main" id="{540CA7B4-6CEE-D855-8D52-E480C406C63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8150087" y="2316533"/>
            <a:ext cx="3434963" cy="2129677"/>
          </a:xfrm>
          <a:prstGeom prst="rect">
            <a:avLst/>
          </a:prstGeom>
          <a:noFill/>
        </p:spPr>
      </p:pic>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0381856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CC0E24-4C35-FB2B-2524-CD41442556BD}"/>
              </a:ext>
            </a:extLst>
          </p:cNvPr>
          <p:cNvSpPr>
            <a:spLocks noGrp="1"/>
          </p:cNvSpPr>
          <p:nvPr>
            <p:ph type="title"/>
          </p:nvPr>
        </p:nvSpPr>
        <p:spPr>
          <a:xfrm>
            <a:off x="1068497" y="1063256"/>
            <a:ext cx="5312254" cy="1540106"/>
          </a:xfrm>
        </p:spPr>
        <p:txBody>
          <a:bodyPr vert="horz" lIns="91440" tIns="45720" rIns="91440" bIns="45720" rtlCol="0" anchor="t">
            <a:normAutofit/>
          </a:bodyPr>
          <a:lstStyle/>
          <a:p>
            <a:r>
              <a:rPr lang="en-US" sz="4200" i="1" kern="1200" spc="100" baseline="0" dirty="0">
                <a:solidFill>
                  <a:schemeClr val="tx1">
                    <a:lumMod val="85000"/>
                    <a:lumOff val="15000"/>
                  </a:schemeClr>
                </a:solidFill>
                <a:latin typeface="+mj-lt"/>
                <a:ea typeface="+mj-ea"/>
                <a:cs typeface="+mj-cs"/>
              </a:rPr>
              <a:t>Device hardware components: TT Motors</a:t>
            </a:r>
          </a:p>
        </p:txBody>
      </p:sp>
      <p:cxnSp>
        <p:nvCxnSpPr>
          <p:cNvPr id="14"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3645CEEF-A499-294D-E1AE-2F163E8493B6}"/>
              </a:ext>
            </a:extLst>
          </p:cNvPr>
          <p:cNvSpPr>
            <a:spLocks noGrp="1"/>
          </p:cNvSpPr>
          <p:nvPr>
            <p:ph sz="half" idx="1"/>
          </p:nvPr>
        </p:nvSpPr>
        <p:spPr>
          <a:xfrm>
            <a:off x="1068497" y="2933390"/>
            <a:ext cx="5312254" cy="2861349"/>
          </a:xfrm>
        </p:spPr>
        <p:txBody>
          <a:bodyPr vert="horz" lIns="91440" tIns="45720" rIns="91440" bIns="45720" rtlCol="0">
            <a:normAutofit/>
          </a:bodyPr>
          <a:lstStyle/>
          <a:p>
            <a:pPr>
              <a:lnSpc>
                <a:spcPct val="100000"/>
              </a:lnSpc>
            </a:pPr>
            <a:r>
              <a:rPr lang="en-US">
                <a:effectLst/>
              </a:rPr>
              <a:t>It is a type of DC motor which converts the Direct Current (DC) electrical energy to mechanical energy. </a:t>
            </a:r>
          </a:p>
          <a:p>
            <a:pPr>
              <a:lnSpc>
                <a:spcPct val="100000"/>
              </a:lnSpc>
            </a:pPr>
            <a:r>
              <a:rPr lang="en-US">
                <a:effectLst/>
              </a:rPr>
              <a:t>The reduction ratio of the motor is 1:120, output voltage 3-6V.</a:t>
            </a:r>
          </a:p>
          <a:p>
            <a:pPr>
              <a:lnSpc>
                <a:spcPct val="100000"/>
              </a:lnSpc>
            </a:pPr>
            <a:r>
              <a:rPr lang="en-US">
                <a:effectLst/>
              </a:rPr>
              <a:t>It has higher starting torque, quick starting and stopping, variable speeds with voltage input.</a:t>
            </a:r>
          </a:p>
          <a:p>
            <a:pPr>
              <a:lnSpc>
                <a:spcPct val="100000"/>
              </a:lnSpc>
            </a:pPr>
            <a:endParaRPr lang="en-US"/>
          </a:p>
        </p:txBody>
      </p:sp>
      <p:sp>
        <p:nvSpPr>
          <p:cNvPr id="16"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TT Motor 3-6V Dual Shaft 1:48 Reduction Ratio 125RPM - CasterBot">
            <a:extLst>
              <a:ext uri="{FF2B5EF4-FFF2-40B4-BE49-F238E27FC236}">
                <a16:creationId xmlns:a16="http://schemas.microsoft.com/office/drawing/2014/main" id="{8FB364CF-4E7C-E1AD-C2F0-49246F1E394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8150087" y="1788407"/>
            <a:ext cx="3434963" cy="3185929"/>
          </a:xfrm>
          <a:prstGeom prst="rect">
            <a:avLst/>
          </a:prstGeom>
          <a:noFill/>
        </p:spPr>
      </p:pic>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31423600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E76A303-9A33-F725-E72E-F268E765707E}"/>
              </a:ext>
            </a:extLst>
          </p:cNvPr>
          <p:cNvSpPr>
            <a:spLocks noGrp="1"/>
          </p:cNvSpPr>
          <p:nvPr>
            <p:ph type="title"/>
          </p:nvPr>
        </p:nvSpPr>
        <p:spPr>
          <a:xfrm>
            <a:off x="1068497" y="1063256"/>
            <a:ext cx="5312254" cy="1540106"/>
          </a:xfrm>
        </p:spPr>
        <p:txBody>
          <a:bodyPr vert="horz" lIns="91440" tIns="45720" rIns="91440" bIns="45720" rtlCol="0" anchor="t">
            <a:normAutofit/>
          </a:bodyPr>
          <a:lstStyle/>
          <a:p>
            <a:r>
              <a:rPr lang="en-US" sz="3200" i="0" kern="1200" spc="100" baseline="0" dirty="0">
                <a:solidFill>
                  <a:schemeClr val="tx1">
                    <a:lumMod val="85000"/>
                    <a:lumOff val="15000"/>
                  </a:schemeClr>
                </a:solidFill>
                <a:latin typeface="+mj-lt"/>
                <a:ea typeface="+mj-ea"/>
                <a:cs typeface="+mj-cs"/>
              </a:rPr>
              <a:t>Device hardware components: </a:t>
            </a:r>
            <a:r>
              <a:rPr lang="en-US" sz="3200" i="0" kern="1200" spc="100" baseline="0" dirty="0">
                <a:solidFill>
                  <a:schemeClr val="tx1">
                    <a:lumMod val="85000"/>
                    <a:lumOff val="15000"/>
                  </a:schemeClr>
                </a:solidFill>
                <a:effectLst/>
                <a:latin typeface="+mj-lt"/>
                <a:ea typeface="+mj-ea"/>
                <a:cs typeface="+mj-cs"/>
              </a:rPr>
              <a:t>Robotic arm</a:t>
            </a:r>
            <a:endParaRPr lang="en-US" sz="3200" i="0" kern="1200" spc="100" baseline="0" dirty="0">
              <a:solidFill>
                <a:schemeClr val="tx1">
                  <a:lumMod val="85000"/>
                  <a:lumOff val="15000"/>
                </a:schemeClr>
              </a:solidFill>
              <a:latin typeface="+mj-lt"/>
              <a:ea typeface="+mj-ea"/>
              <a:cs typeface="+mj-cs"/>
            </a:endParaRPr>
          </a:p>
        </p:txBody>
      </p:sp>
      <p:cxnSp>
        <p:nvCxnSpPr>
          <p:cNvPr id="14"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30F06132-E920-A331-56C1-744B1DA5CB76}"/>
              </a:ext>
            </a:extLst>
          </p:cNvPr>
          <p:cNvSpPr>
            <a:spLocks noGrp="1"/>
          </p:cNvSpPr>
          <p:nvPr>
            <p:ph sz="half" idx="1"/>
          </p:nvPr>
        </p:nvSpPr>
        <p:spPr>
          <a:xfrm>
            <a:off x="1068497" y="2933390"/>
            <a:ext cx="5312254" cy="2861349"/>
          </a:xfrm>
        </p:spPr>
        <p:txBody>
          <a:bodyPr vert="horz" lIns="91440" tIns="45720" rIns="91440" bIns="45720" rtlCol="0">
            <a:normAutofit/>
          </a:bodyPr>
          <a:lstStyle/>
          <a:p>
            <a:pPr>
              <a:lnSpc>
                <a:spcPct val="100000"/>
              </a:lnSpc>
            </a:pPr>
            <a:r>
              <a:rPr lang="en-US" sz="1600">
                <a:effectLst/>
              </a:rPr>
              <a:t>A robotic arm is a type of mechanical arm, usually programmable, with similar functions to a human arm; the arm may be the total of the mechanism. </a:t>
            </a:r>
          </a:p>
          <a:p>
            <a:pPr>
              <a:lnSpc>
                <a:spcPct val="100000"/>
              </a:lnSpc>
            </a:pPr>
            <a:r>
              <a:rPr lang="en-US" sz="1600">
                <a:effectLst/>
              </a:rPr>
              <a:t>The links of such a manipulator are connected by joints allowing either rotational motion (such as an articulated robot) or translational (linear) displacement. </a:t>
            </a:r>
          </a:p>
          <a:p>
            <a:pPr>
              <a:lnSpc>
                <a:spcPct val="100000"/>
              </a:lnSpc>
            </a:pPr>
            <a:r>
              <a:rPr lang="en-US" sz="1600">
                <a:effectLst/>
              </a:rPr>
              <a:t>The links of the manipulator can be considered to form a kinematic chain.</a:t>
            </a:r>
          </a:p>
          <a:p>
            <a:pPr>
              <a:lnSpc>
                <a:spcPct val="100000"/>
              </a:lnSpc>
            </a:pPr>
            <a:endParaRPr lang="en-US" sz="1600"/>
          </a:p>
        </p:txBody>
      </p:sp>
      <p:sp>
        <p:nvSpPr>
          <p:cNvPr id="16"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tool&#10;&#10;Description automatically generated">
            <a:extLst>
              <a:ext uri="{FF2B5EF4-FFF2-40B4-BE49-F238E27FC236}">
                <a16:creationId xmlns:a16="http://schemas.microsoft.com/office/drawing/2014/main" id="{092217DA-CEED-0B9C-8985-D6063A6FF2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8150087" y="2045553"/>
            <a:ext cx="3434963" cy="2671637"/>
          </a:xfrm>
          <a:prstGeom prst="rect">
            <a:avLst/>
          </a:prstGeom>
          <a:noFill/>
        </p:spPr>
      </p:pic>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60878720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E76A303-9A33-F725-E72E-F268E765707E}"/>
              </a:ext>
            </a:extLst>
          </p:cNvPr>
          <p:cNvSpPr>
            <a:spLocks noGrp="1"/>
          </p:cNvSpPr>
          <p:nvPr>
            <p:ph type="title"/>
          </p:nvPr>
        </p:nvSpPr>
        <p:spPr>
          <a:xfrm>
            <a:off x="1068497" y="1063256"/>
            <a:ext cx="5312254" cy="1540106"/>
          </a:xfrm>
        </p:spPr>
        <p:txBody>
          <a:bodyPr vert="horz" lIns="91440" tIns="45720" rIns="91440" bIns="45720" rtlCol="0" anchor="t">
            <a:normAutofit/>
          </a:bodyPr>
          <a:lstStyle/>
          <a:p>
            <a:r>
              <a:rPr lang="en-US" sz="3200" i="0" kern="1200" spc="100" baseline="0" dirty="0">
                <a:solidFill>
                  <a:schemeClr val="tx1">
                    <a:lumMod val="85000"/>
                    <a:lumOff val="15000"/>
                  </a:schemeClr>
                </a:solidFill>
                <a:latin typeface="+mj-lt"/>
                <a:ea typeface="+mj-ea"/>
                <a:cs typeface="+mj-cs"/>
              </a:rPr>
              <a:t>Device hardware components: </a:t>
            </a:r>
            <a:r>
              <a:rPr lang="en-US" sz="3200" i="0" dirty="0"/>
              <a:t>Motor Driver</a:t>
            </a:r>
            <a:endParaRPr lang="en-US" sz="3200" i="0" kern="1200" spc="100" baseline="0" dirty="0">
              <a:solidFill>
                <a:schemeClr val="tx1">
                  <a:lumMod val="85000"/>
                  <a:lumOff val="15000"/>
                </a:schemeClr>
              </a:solidFill>
              <a:latin typeface="+mj-lt"/>
              <a:ea typeface="+mj-ea"/>
              <a:cs typeface="+mj-cs"/>
            </a:endParaRPr>
          </a:p>
        </p:txBody>
      </p:sp>
      <p:cxnSp>
        <p:nvCxnSpPr>
          <p:cNvPr id="14"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30F06132-E920-A331-56C1-744B1DA5CB76}"/>
              </a:ext>
            </a:extLst>
          </p:cNvPr>
          <p:cNvSpPr>
            <a:spLocks noGrp="1"/>
          </p:cNvSpPr>
          <p:nvPr>
            <p:ph sz="half" idx="1"/>
          </p:nvPr>
        </p:nvSpPr>
        <p:spPr>
          <a:xfrm>
            <a:off x="1068497" y="2933390"/>
            <a:ext cx="5312254" cy="2861349"/>
          </a:xfrm>
        </p:spPr>
        <p:txBody>
          <a:bodyPr vert="horz" lIns="91440" tIns="45720" rIns="91440" bIns="45720" rtlCol="0">
            <a:noAutofit/>
          </a:bodyPr>
          <a:lstStyle/>
          <a:p>
            <a:pPr>
              <a:lnSpc>
                <a:spcPct val="100000"/>
              </a:lnSpc>
            </a:pPr>
            <a:r>
              <a:rPr lang="en-US" b="0" i="0" dirty="0">
                <a:solidFill>
                  <a:srgbClr val="BDC1C6"/>
                </a:solidFill>
                <a:effectLst/>
                <a:latin typeface="Times New Roman" panose="02020603050405020304" pitchFamily="18" charset="0"/>
                <a:cs typeface="Times New Roman" panose="02020603050405020304" pitchFamily="18" charset="0"/>
              </a:rPr>
              <a:t>Motor drivers</a:t>
            </a:r>
            <a:r>
              <a:rPr lang="en-US" i="0" dirty="0">
                <a:solidFill>
                  <a:srgbClr val="BDC1C6"/>
                </a:solidFill>
                <a:effectLst/>
                <a:latin typeface="Times New Roman" panose="02020603050405020304" pitchFamily="18" charset="0"/>
                <a:cs typeface="Times New Roman" panose="02020603050405020304" pitchFamily="18" charset="0"/>
              </a:rPr>
              <a:t> acts as an interface between the motors and the control circuits</a:t>
            </a:r>
            <a:r>
              <a:rPr lang="en-US" b="0" i="0" dirty="0">
                <a:solidFill>
                  <a:srgbClr val="BDC1C6"/>
                </a:solidFill>
                <a:effectLst/>
                <a:latin typeface="Times New Roman" panose="02020603050405020304" pitchFamily="18" charset="0"/>
                <a:cs typeface="Times New Roman" panose="02020603050405020304" pitchFamily="18" charset="0"/>
              </a:rPr>
              <a:t>. </a:t>
            </a:r>
          </a:p>
          <a:p>
            <a:pPr>
              <a:lnSpc>
                <a:spcPct val="100000"/>
              </a:lnSpc>
            </a:pPr>
            <a:r>
              <a:rPr lang="en-US" b="0" i="0" dirty="0">
                <a:solidFill>
                  <a:srgbClr val="BDC1C6"/>
                </a:solidFill>
                <a:effectLst/>
                <a:latin typeface="Times New Roman" panose="02020603050405020304" pitchFamily="18" charset="0"/>
                <a:cs typeface="Times New Roman" panose="02020603050405020304" pitchFamily="18" charset="0"/>
              </a:rPr>
              <a:t>Motor require high amount of current whereas the controller circuit works on low current signals. </a:t>
            </a:r>
          </a:p>
          <a:p>
            <a:pPr>
              <a:lnSpc>
                <a:spcPct val="100000"/>
              </a:lnSpc>
            </a:pPr>
            <a:r>
              <a:rPr lang="en-US" b="0" i="0" dirty="0">
                <a:solidFill>
                  <a:srgbClr val="BDC1C6"/>
                </a:solidFill>
                <a:effectLst/>
                <a:latin typeface="Times New Roman" panose="02020603050405020304" pitchFamily="18" charset="0"/>
                <a:cs typeface="Times New Roman" panose="02020603050405020304" pitchFamily="18" charset="0"/>
              </a:rPr>
              <a:t>So, the function of motor drivers is to take a low-current control signal and then turn it into a higher-current signal that can drive a motor.</a:t>
            </a:r>
            <a:endParaRPr lang="en-US" dirty="0">
              <a:latin typeface="Times New Roman" panose="02020603050405020304" pitchFamily="18" charset="0"/>
              <a:cs typeface="Times New Roman" panose="02020603050405020304" pitchFamily="18" charset="0"/>
            </a:endParaRPr>
          </a:p>
        </p:txBody>
      </p:sp>
      <p:sp>
        <p:nvSpPr>
          <p:cNvPr id="16"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pic>
        <p:nvPicPr>
          <p:cNvPr id="1026" name="Picture 2" descr="L298N Motor Driver Module Pinout, Datasheet, Features &amp; Specs">
            <a:extLst>
              <a:ext uri="{FF2B5EF4-FFF2-40B4-BE49-F238E27FC236}">
                <a16:creationId xmlns:a16="http://schemas.microsoft.com/office/drawing/2014/main" id="{0B20A836-446B-7F00-3B33-92093F348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887" y="2248369"/>
            <a:ext cx="4325202" cy="288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44848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6221910-1572-9AC0-E220-7A624BE9BD4B}"/>
              </a:ext>
            </a:extLst>
          </p:cNvPr>
          <p:cNvSpPr>
            <a:spLocks noGrp="1"/>
          </p:cNvSpPr>
          <p:nvPr>
            <p:ph type="title"/>
          </p:nvPr>
        </p:nvSpPr>
        <p:spPr>
          <a:xfrm>
            <a:off x="1068497" y="1063256"/>
            <a:ext cx="5312254" cy="1540106"/>
          </a:xfrm>
        </p:spPr>
        <p:txBody>
          <a:bodyPr vert="horz" lIns="91440" tIns="45720" rIns="91440" bIns="45720" rtlCol="0" anchor="t">
            <a:normAutofit/>
          </a:bodyPr>
          <a:lstStyle/>
          <a:p>
            <a:r>
              <a:rPr lang="en-US" sz="3800" i="1" kern="1200" spc="100" baseline="0">
                <a:solidFill>
                  <a:schemeClr val="tx1">
                    <a:lumMod val="85000"/>
                    <a:lumOff val="15000"/>
                  </a:schemeClr>
                </a:solidFill>
                <a:latin typeface="+mj-lt"/>
                <a:ea typeface="+mj-ea"/>
                <a:cs typeface="+mj-cs"/>
              </a:rPr>
              <a:t>Device Software Components: Android App</a:t>
            </a:r>
          </a:p>
        </p:txBody>
      </p:sp>
      <p:cxnSp>
        <p:nvCxnSpPr>
          <p:cNvPr id="14"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8622E155-B9AA-305E-B824-26CA8450333B}"/>
              </a:ext>
            </a:extLst>
          </p:cNvPr>
          <p:cNvSpPr>
            <a:spLocks noGrp="1"/>
          </p:cNvSpPr>
          <p:nvPr>
            <p:ph sz="half" idx="1"/>
          </p:nvPr>
        </p:nvSpPr>
        <p:spPr>
          <a:xfrm>
            <a:off x="1068497" y="2933390"/>
            <a:ext cx="5312254" cy="2861349"/>
          </a:xfrm>
        </p:spPr>
        <p:txBody>
          <a:bodyPr vert="horz" lIns="91440" tIns="45720" rIns="91440" bIns="45720" rtlCol="0">
            <a:normAutofit/>
          </a:bodyPr>
          <a:lstStyle/>
          <a:p>
            <a:r>
              <a:rPr lang="en-US" dirty="0"/>
              <a:t>Controls the movements of the arm and wheels of the chassis through ESP32.</a:t>
            </a:r>
          </a:p>
          <a:p>
            <a:endParaRPr lang="en-US"/>
          </a:p>
        </p:txBody>
      </p:sp>
      <p:sp>
        <p:nvSpPr>
          <p:cNvPr id="16"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pic>
        <p:nvPicPr>
          <p:cNvPr id="8" name="Content Placeholder 7" descr="A screenshot of a computer screen&#10;&#10;Description automatically generated with medium confidence">
            <a:extLst>
              <a:ext uri="{FF2B5EF4-FFF2-40B4-BE49-F238E27FC236}">
                <a16:creationId xmlns:a16="http://schemas.microsoft.com/office/drawing/2014/main" id="{4BB6AD9D-80D7-FAFD-6B10-3047F41E88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01855" y="2309018"/>
            <a:ext cx="3982156" cy="2239963"/>
          </a:xfrm>
        </p:spPr>
      </p:pic>
    </p:spTree>
    <p:extLst>
      <p:ext uri="{BB962C8B-B14F-4D97-AF65-F5344CB8AC3E}">
        <p14:creationId xmlns:p14="http://schemas.microsoft.com/office/powerpoint/2010/main" val="349513928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emplate>Gallery</Template>
  <TotalTime>2840</TotalTime>
  <Words>1032</Words>
  <Application>Microsoft Office PowerPoint</Application>
  <PresentationFormat>Widescreen</PresentationFormat>
  <Paragraphs>54</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Avenir Next LT Pro</vt:lpstr>
      <vt:lpstr>Sitka Banner</vt:lpstr>
      <vt:lpstr>Times New Roman</vt:lpstr>
      <vt:lpstr>HeadlinesVTI</vt:lpstr>
      <vt:lpstr>Android Remote Controlled Vehicular Robotic Arm</vt:lpstr>
      <vt:lpstr>As the demand for robots is increasing and are being integrated into working tasks to replace humans in both industrial and service areas. Therefore, we propose a model of vehicular robotic arm. In this project, a vehicular robotic arm is made and controlled by an Android mobile app. The control of this model is through ESP32 along with a mobile phone for controlling the robot. This prototype may be expected to overcome the problems of picking hazardous objects or non-hazardous objects that are far away from the user and where displacement of very heavy objects is needed from one place to another as automation is required in many industries.</vt:lpstr>
      <vt:lpstr>Section 1: Components</vt:lpstr>
      <vt:lpstr>Device hardware components: ESP 32 </vt:lpstr>
      <vt:lpstr>Device hardware components: Mecanum wheels </vt:lpstr>
      <vt:lpstr>Device hardware components: TT Motors</vt:lpstr>
      <vt:lpstr>Device hardware components: Robotic arm</vt:lpstr>
      <vt:lpstr>Device hardware components: Motor Driver</vt:lpstr>
      <vt:lpstr>Device Software Components: Android App</vt:lpstr>
      <vt:lpstr>Device Software Components: Arduino IDE</vt:lpstr>
      <vt:lpstr>Section 2: Methodology</vt:lpstr>
      <vt:lpstr>Methodology</vt:lpstr>
      <vt:lpstr>PowerPoint Presentation</vt:lpstr>
      <vt:lpstr>Section 3: Applications</vt:lpstr>
      <vt:lpstr>Decent battery backup which makes it a mobile device to be used in any situation without requiring power supply from the mains.   Mobile app control makes the model suitable for replacing direct human contact for hazardous tasks such as chemical handling, bomb disposal, etc.     Commendable weight carrying capacity of 5kgs.   Mecanum wheels used in chassis which makes it suitable for operation on any terrain.   Lightweight design which makes the model appropriate to be used in operations that require constant location change.   WIFI control that enables real time robotic operation from a different location to the robot.   User friendly android app interface which makes controlling the robot straightforward and uncomplicated. </vt:lpstr>
      <vt:lpstr>Mobile app control limited to Android, no IOS support.  The robotic arm claw has only two grips which makes it unsuitable for picking up any circular objects (for example: a ball).  Application in the industry is limited to only lightweight object lifting and maneuvering since the model has a weight carrying capacity of 5kgs.  Uptime is reduced drastically in extreme cold climate since battery back up is reduced in such climatic conditions.     Improper shielding makes the model unsuitable to be operated outdoors during rain, since there is potential risk of water damage to the esp32 and other sensors. </vt:lpstr>
      <vt:lpstr>Suited for use by Bomb Disposal Squad.  Remotely pick up and move unidentified objects, which can be a bomb, to a secure location away from vicinity of people for safe disposal.  Safety of the personnel ensured as they do not come in direct contact of the threat object.  Our model being battery powered makes it a mobile device which can be used in any setting.  Our model can be implemented into large warehouses to pick up and take goods to the delivery area.  Single operator can remotely control the robot from a central control room.  Lower overhead cost since less employees will be required.  Men will be replaced by our model which would increase efficiency of warehouse operations since machines will not have fatigue like humans.  Reduced risk of injury to employees in case of an accident since hazardous material such as chemicals will be handled by our model.  </vt:lpstr>
      <vt:lpstr>Section 4: Video</vt:lpstr>
      <vt:lpstr>PowerPoint Presentation</vt:lpstr>
      <vt:lpstr>Thank You  ajain42@cougarnet.uh.edu adevkot2@cougarnet.uh.edu iahsan@cougarnet.uh.edu svelpula@cougarnet.uh.edu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Remote Controlled Vehicular Robotic Arm</dc:title>
  <dc:creator>Jain, Adarsh</dc:creator>
  <cp:lastModifiedBy>Jain, Adarsh</cp:lastModifiedBy>
  <cp:revision>8</cp:revision>
  <dcterms:created xsi:type="dcterms:W3CDTF">2022-12-10T19:43:28Z</dcterms:created>
  <dcterms:modified xsi:type="dcterms:W3CDTF">2022-12-12T20:32:32Z</dcterms:modified>
</cp:coreProperties>
</file>